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302" r:id="rId3"/>
    <p:sldId id="304" r:id="rId4"/>
    <p:sldId id="317" r:id="rId5"/>
    <p:sldId id="333" r:id="rId6"/>
    <p:sldId id="328" r:id="rId7"/>
    <p:sldId id="332" r:id="rId8"/>
    <p:sldId id="316" r:id="rId9"/>
    <p:sldId id="334" r:id="rId10"/>
    <p:sldId id="319" r:id="rId11"/>
    <p:sldId id="322" r:id="rId12"/>
    <p:sldId id="320" r:id="rId13"/>
    <p:sldId id="321" r:id="rId14"/>
    <p:sldId id="323" r:id="rId15"/>
    <p:sldId id="324" r:id="rId16"/>
    <p:sldId id="335" r:id="rId17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D7D"/>
    <a:srgbClr val="4B9A8C"/>
    <a:srgbClr val="9DC3E6"/>
    <a:srgbClr val="F4B183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7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38C7E-7315-41B9-89FB-90D23364430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613BB-F63F-4A34-9E4A-A415E0A12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6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32EA-1EB0-457F-8974-AD677CB403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11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32EA-1EB0-457F-8974-AD677CB4034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08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32EA-1EB0-457F-8974-AD677CB4034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99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32EA-1EB0-457F-8974-AD677CB4034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96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32EA-1EB0-457F-8974-AD677CB4034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1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D32EA-1EB0-457F-8974-AD677CB403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32EA-1EB0-457F-8974-AD677CB403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5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32EA-1EB0-457F-8974-AD677CB4034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47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32EA-1EB0-457F-8974-AD677CB403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1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32EA-1EB0-457F-8974-AD677CB403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0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32EA-1EB0-457F-8974-AD677CB4034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1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32EA-1EB0-457F-8974-AD677CB4034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5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32EA-1EB0-457F-8974-AD677CB4034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8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A9DE0-5071-4188-83F1-8D90C2629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97CC9F-EAF2-4BB2-8E03-DABDFB504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A4194-F8CC-49D7-A7E2-94C5181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360A-3235-42DC-86FF-64A054F7FC4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1A075-4EB8-4BE0-A4EA-452C05E09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64F6F-B127-46DB-B6A8-B45FBE6D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FC0B-A708-455F-B490-3431CEFE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DFFF7-6511-4595-BC28-201BF31E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732745-442C-45AB-AAB4-34A489794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0BDC7-629D-4603-9347-4ADFF04F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360A-3235-42DC-86FF-64A054F7FC4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2BEDC8-A0E6-49C1-B79B-EA741808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71E238-DFAB-41A3-8884-9E5F1DA7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FC0B-A708-455F-B490-3431CEFE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5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759CAE-6ACB-4AB0-8415-6806259E2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F74DD8-CA66-42F6-A34F-DC112D1C6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EA931-FD36-4F6A-8353-CA425111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360A-3235-42DC-86FF-64A054F7FC4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F8D72-4213-416B-A11E-A6B9F70E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5B17C-9DF7-4DE3-B49A-CF5B4BF8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FC0B-A708-455F-B490-3431CEFE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39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+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8C5A98-7095-6713-4A46-CB39CD7E5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8" y="1523"/>
            <a:ext cx="12187263" cy="6854954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F728D5D-C950-D1E7-342C-A679A344DF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1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1D806E"/>
                </a:solidFill>
                <a:latin typeface="Ubuntu Condensed" panose="020B0506030602030204" pitchFamily="34" charset="0"/>
              </a:defRPr>
            </a:lvl1pPr>
          </a:lstStyle>
          <a:p>
            <a:r>
              <a:rPr lang="ru-RU" dirty="0"/>
              <a:t>1 шаг. Загрузка фото, перемещение на задний план.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CFFEFF-57E3-D08A-DFB0-174D8F403D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7350" y="1419262"/>
            <a:ext cx="53699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2000">
                <a:solidFill>
                  <a:srgbClr val="1D806E"/>
                </a:solidFill>
                <a:latin typeface="Ubuntu Condensed" panose="020B0506030602030204" pitchFamily="34" charset="0"/>
              </a:defRPr>
            </a:lvl1pPr>
          </a:lstStyle>
          <a:p>
            <a:r>
              <a:rPr lang="ru-RU" dirty="0"/>
              <a:t>ТЕКСТ</a:t>
            </a:r>
            <a:br>
              <a:rPr lang="ru-RU" dirty="0"/>
            </a:br>
            <a:r>
              <a:rPr lang="ru-RU" dirty="0"/>
              <a:t>ПОДЗАГОЛОВКА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160D20-40E1-5FC6-0403-078702D31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" y="2316163"/>
            <a:ext cx="5370513" cy="42370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Ubuntu Condensed" panose="020B0506030602030204" pitchFamily="34" charset="0"/>
              </a:defRPr>
            </a:lvl1pPr>
          </a:lstStyle>
          <a:p>
            <a:pPr lvl="0"/>
            <a:r>
              <a:rPr lang="ru-RU" dirty="0"/>
              <a:t>Текстовый блок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4D465D9-DF2A-A6FD-45A2-81675991B5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65950" y="1139825"/>
            <a:ext cx="4351338" cy="4714875"/>
          </a:xfrm>
        </p:spPr>
        <p:txBody>
          <a:bodyPr/>
          <a:lstStyle>
            <a:lvl1pPr marL="0" indent="0">
              <a:buNone/>
              <a:defRPr sz="1500">
                <a:solidFill>
                  <a:srgbClr val="FF0000"/>
                </a:solidFill>
                <a:latin typeface="Ubuntu Condensed" panose="020B0506030602030204" pitchFamily="34" charset="0"/>
              </a:defRPr>
            </a:lvl1pPr>
          </a:lstStyle>
          <a:p>
            <a:r>
              <a:rPr lang="ru-RU" dirty="0"/>
              <a:t>2 шаг. Прозрачный логотип </a:t>
            </a:r>
            <a:r>
              <a:rPr lang="en-US" dirty="0"/>
              <a:t>SOFEA</a:t>
            </a:r>
            <a:r>
              <a:rPr lang="ru-RU" dirty="0"/>
              <a:t>, загрузка самостоятельно, файл «Прозрачный логотип </a:t>
            </a:r>
            <a:r>
              <a:rPr lang="en-US" dirty="0"/>
              <a:t>SOFEA</a:t>
            </a:r>
            <a:r>
              <a:rPr lang="ru-RU" dirty="0"/>
              <a:t>» приложен к презентации.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369649" y="343711"/>
            <a:ext cx="2911815" cy="940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4" y="453490"/>
            <a:ext cx="2645924" cy="7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Ubuntu Condensed" panose="020B0506030602030204" pitchFamily="34" charset="0"/>
              </a:defRPr>
            </a:lvl1pPr>
          </a:lstStyle>
          <a:p>
            <a:fld id="{D3EE3E64-0A70-4804-B509-033824030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17E5C-13DF-4424-BBB5-1A5F5D75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DF17F9-22FA-47CE-9A02-8593A12E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628CE-86A3-4796-9AFE-2691C6DF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360A-3235-42DC-86FF-64A054F7FC4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DD7B9-8A46-48BD-8522-F6874F59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417188-06C4-49C8-A51C-60ADC395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FC0B-A708-455F-B490-3431CEFE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6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A2AD6-A809-40A6-937F-4D78FDD7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6CA3F-55E3-46B2-A5AF-244C23968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D6A219-6399-4075-918C-924F624E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360A-3235-42DC-86FF-64A054F7FC4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035EE-1E44-430D-9443-D9F4A605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49A57-7ACA-4C75-A2B3-911C55B2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FC0B-A708-455F-B490-3431CEFE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0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90EF0-D8C9-4F08-A946-87D58955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803193-BDEC-45F0-A724-4FFF1EB28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6F7620-351F-411F-8955-29012C46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03A467-942B-46E9-8490-3D136A68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360A-3235-42DC-86FF-64A054F7FC4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DDBCE3-A523-454E-9F86-ED43D033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220FA-C979-4EBC-A5D5-EA0D685B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FC0B-A708-455F-B490-3431CEFE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0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1F827-6EF3-4719-A12A-6C640214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B3C866-6A37-429D-A1BB-C8B2666C3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9C9798-F46E-4B53-885E-D467B27E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5E3351-1D54-40AD-AF2B-211274921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981A3A-7665-4AE8-961D-908384D7A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FC4FDB-A838-4F6E-B595-BBCA4C96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360A-3235-42DC-86FF-64A054F7FC4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661E2A-277F-4DBF-A0FA-4D7CD54A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347A10-5C88-48DB-B95B-A50949D0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FC0B-A708-455F-B490-3431CEFE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8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C4CDB-9768-4141-99DD-5EE5F597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68BED3-9CC5-4D1B-B6AD-AC790333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360A-3235-42DC-86FF-64A054F7FC4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59A22A-4A46-41AE-A47A-BAC05437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FC2BC6-84C6-4952-9E6D-F0EDA74D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FC0B-A708-455F-B490-3431CEFE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3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CCEFC2-4190-467A-8A09-1FF29A12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360A-3235-42DC-86FF-64A054F7FC4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0A964D-B3FB-40D4-884C-BB6C14C9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97D7E8-184D-4736-9FD9-BBBD2D69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FC0B-A708-455F-B490-3431CEFE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A047A-B8E1-420B-979A-B0B54670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E3A8F-FEA7-4D92-BBAB-5AD2D9E34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5B0D9E-756D-4550-9F01-9DDA17FC9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66269-0C4E-4FDA-B4FC-2669731C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360A-3235-42DC-86FF-64A054F7FC4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7A7B10-37F9-46D2-9082-881E5A9C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ED8A80-2B33-46F3-A271-298F7943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FC0B-A708-455F-B490-3431CEFE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5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E98B5-D371-4C69-BE33-5047BA6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4A9FFB-4C79-4E00-A9BD-F5D96E63D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C9749-A7EA-430E-B618-E61BC3C71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C7F211-2BB1-44C3-A8E7-CEAED37F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360A-3235-42DC-86FF-64A054F7FC4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E052D8-91D7-4114-948F-5257EF21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9366E7-2964-4A7A-AF97-D78CF4B3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FC0B-A708-455F-B490-3431CEFE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6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435C5-8DC7-4454-83F6-E47FC5A5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DF61BF-4EF2-41F1-B3D1-9D5BD3B5D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2C1862-67F0-44B0-8526-9AD404E72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360A-3235-42DC-86FF-64A054F7FC4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D8AF6-CD86-4104-89FA-11E7F0733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F5234-B2B7-465E-8369-566428DE2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8FC0B-A708-455F-B490-3431CEFE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2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4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Слайд think-cell" r:id="rId5" imgW="345" imgH="355" progId="TCLayout.ActiveDocument.1">
                  <p:embed/>
                </p:oleObj>
              </mc:Choice>
              <mc:Fallback>
                <p:oleObj name="Слайд think-cell" r:id="rId5" imgW="345" imgH="355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31838" y="4317837"/>
            <a:ext cx="9118016" cy="973692"/>
          </a:xfrm>
        </p:spPr>
        <p:txBody>
          <a:bodyPr vert="horz" anchor="b">
            <a:noAutofit/>
          </a:bodyPr>
          <a:lstStyle/>
          <a:p>
            <a:r>
              <a:rPr lang="ru-RU" sz="3200" dirty="0">
                <a:solidFill>
                  <a:srgbClr val="489889"/>
                </a:solidFill>
                <a:latin typeface="Ubuntu Condensed" panose="020B0506030602030204" pitchFamily="34" charset="0"/>
              </a:rPr>
              <a:t>Клиентский путь</a:t>
            </a:r>
            <a:br>
              <a:rPr lang="ru-RU" sz="3200" dirty="0">
                <a:solidFill>
                  <a:srgbClr val="489889"/>
                </a:solidFill>
                <a:latin typeface="Ubuntu Condensed" panose="020B0506030602030204" pitchFamily="34" charset="0"/>
              </a:rPr>
            </a:br>
            <a:r>
              <a:rPr lang="ru-RU" sz="3200" dirty="0">
                <a:solidFill>
                  <a:srgbClr val="489889"/>
                </a:solidFill>
                <a:latin typeface="Ubuntu Condensed" panose="020B0506030602030204" pitchFamily="34" charset="0"/>
              </a:rPr>
              <a:t>Личный кабинет, возможности, кастомизация</a:t>
            </a:r>
            <a:endParaRPr lang="ru-RU" sz="3200" dirty="0">
              <a:solidFill>
                <a:srgbClr val="000000"/>
              </a:solidFill>
              <a:latin typeface="Ubuntu Condensed" panose="020B05060306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1837" y="2213268"/>
            <a:ext cx="6096012" cy="16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8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00488" y="441325"/>
            <a:ext cx="7812087" cy="719138"/>
          </a:xfrm>
        </p:spPr>
        <p:txBody>
          <a:bodyPr anchor="ctr">
            <a:noAutofit/>
          </a:bodyPr>
          <a:lstStyle/>
          <a:p>
            <a:r>
              <a:rPr lang="ru-RU" dirty="0"/>
              <a:t>1. БАЗОВАЯ МОДЕЛЬ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4" name="Espace réservé du numéro de diapositive 1"/>
          <p:cNvSpPr txBox="1">
            <a:spLocks/>
          </p:cNvSpPr>
          <p:nvPr/>
        </p:nvSpPr>
        <p:spPr>
          <a:xfrm>
            <a:off x="9281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rgbClr val="1D806E"/>
                </a:solidFill>
                <a:latin typeface="Ubuntu Condensed" panose="020B0506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1D4A96-407D-4D58-98FA-653C3D5BDD39}" type="slidenum">
              <a:rPr lang="en-US" sz="1200" smtClean="0">
                <a:solidFill>
                  <a:srgbClr val="000000"/>
                </a:solidFill>
              </a:rPr>
              <a:t>10</a:t>
            </a:fld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F7762966-4C79-4E50-9F95-7E7ECAD51482}"/>
              </a:ext>
            </a:extLst>
          </p:cNvPr>
          <p:cNvCxnSpPr>
            <a:cxnSpLocks/>
          </p:cNvCxnSpPr>
          <p:nvPr/>
        </p:nvCxnSpPr>
        <p:spPr>
          <a:xfrm>
            <a:off x="8096794" y="1463763"/>
            <a:ext cx="0" cy="4960182"/>
          </a:xfrm>
          <a:prstGeom prst="line">
            <a:avLst/>
          </a:prstGeom>
          <a:ln>
            <a:solidFill>
              <a:srgbClr val="4B9A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D472E17-CE36-4F8F-B0AE-EA74749A5C42}"/>
              </a:ext>
            </a:extLst>
          </p:cNvPr>
          <p:cNvSpPr txBox="1"/>
          <p:nvPr/>
        </p:nvSpPr>
        <p:spPr>
          <a:xfrm>
            <a:off x="2616496" y="5564631"/>
            <a:ext cx="14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 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FB0BE9-E0CF-4416-8647-6C1F9B366F73}"/>
              </a:ext>
            </a:extLst>
          </p:cNvPr>
          <p:cNvSpPr txBox="1"/>
          <p:nvPr/>
        </p:nvSpPr>
        <p:spPr>
          <a:xfrm>
            <a:off x="5357290" y="5528819"/>
            <a:ext cx="14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 2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CC619514-6B0C-457B-A3B2-49632D0D3C35}"/>
              </a:ext>
            </a:extLst>
          </p:cNvPr>
          <p:cNvSpPr/>
          <p:nvPr/>
        </p:nvSpPr>
        <p:spPr>
          <a:xfrm>
            <a:off x="2376980" y="5528819"/>
            <a:ext cx="1791656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507CE8A6-D3F7-4224-A339-96A9E9648EF8}"/>
              </a:ext>
            </a:extLst>
          </p:cNvPr>
          <p:cNvSpPr/>
          <p:nvPr/>
        </p:nvSpPr>
        <p:spPr>
          <a:xfrm>
            <a:off x="5117774" y="5516983"/>
            <a:ext cx="1791655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9BA23D7D-7C91-412C-85C5-ADE5A62A4470}"/>
              </a:ext>
            </a:extLst>
          </p:cNvPr>
          <p:cNvSpPr/>
          <p:nvPr/>
        </p:nvSpPr>
        <p:spPr>
          <a:xfrm>
            <a:off x="2393873" y="4476172"/>
            <a:ext cx="4518556" cy="569102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158410F-DB7D-4F71-8970-925874B0390F}"/>
              </a:ext>
            </a:extLst>
          </p:cNvPr>
          <p:cNvSpPr txBox="1"/>
          <p:nvPr/>
        </p:nvSpPr>
        <p:spPr>
          <a:xfrm>
            <a:off x="2441579" y="4582249"/>
            <a:ext cx="446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Таможенный представитель</a:t>
            </a:r>
            <a:r>
              <a:rPr lang="en-US" dirty="0"/>
              <a:t>/</a:t>
            </a:r>
            <a:r>
              <a:rPr lang="ru-RU" dirty="0"/>
              <a:t> </a:t>
            </a:r>
            <a:r>
              <a:rPr lang="ru-RU" dirty="0" err="1"/>
              <a:t>УчВЭД</a:t>
            </a:r>
            <a:endParaRPr lang="ru-RU" dirty="0"/>
          </a:p>
        </p:txBody>
      </p: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id="{BE61D0EE-8BC2-4D01-94B2-20AE09539423}"/>
              </a:ext>
            </a:extLst>
          </p:cNvPr>
          <p:cNvCxnSpPr>
            <a:cxnSpLocks/>
          </p:cNvCxnSpPr>
          <p:nvPr/>
        </p:nvCxnSpPr>
        <p:spPr>
          <a:xfrm>
            <a:off x="4596810" y="4127546"/>
            <a:ext cx="0" cy="33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id="{D2772B21-FEB1-40DF-AB9D-F73A09C3A0A6}"/>
              </a:ext>
            </a:extLst>
          </p:cNvPr>
          <p:cNvCxnSpPr>
            <a:cxnSpLocks/>
            <a:endCxn id="69" idx="0"/>
          </p:cNvCxnSpPr>
          <p:nvPr/>
        </p:nvCxnSpPr>
        <p:spPr>
          <a:xfrm flipH="1">
            <a:off x="3272808" y="5045274"/>
            <a:ext cx="449338" cy="483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>
            <a:extLst>
              <a:ext uri="{FF2B5EF4-FFF2-40B4-BE49-F238E27FC236}">
                <a16:creationId xmlns:a16="http://schemas.microsoft.com/office/drawing/2014/main" id="{DB556603-48A0-4A0C-BD8A-E53532770268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5452490" y="5057110"/>
            <a:ext cx="561112" cy="459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F8CB8308-8AF0-4123-B50B-DEEC4D425E81}"/>
              </a:ext>
            </a:extLst>
          </p:cNvPr>
          <p:cNvSpPr txBox="1"/>
          <p:nvPr/>
        </p:nvSpPr>
        <p:spPr>
          <a:xfrm>
            <a:off x="8300968" y="1655919"/>
            <a:ext cx="367975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расчетному счету или СКС выпускается ТКМ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Держатель карты дополнительно наделяется ролью «Контролер»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ЛК заводится таможенный представитель 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Подключается необходимое количество операторов (сотрудники таможенного представителя или компании-плательщика)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Создается распоряжение на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автооплату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C8F49D-4F63-4F00-B7A8-591A92C92A89}"/>
              </a:ext>
            </a:extLst>
          </p:cNvPr>
          <p:cNvSpPr txBox="1"/>
          <p:nvPr/>
        </p:nvSpPr>
        <p:spPr>
          <a:xfrm>
            <a:off x="4074635" y="1429112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УчВЭД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7C634B-B8A9-414C-A8D5-DC27A44E6890}"/>
              </a:ext>
            </a:extLst>
          </p:cNvPr>
          <p:cNvSpPr txBox="1"/>
          <p:nvPr/>
        </p:nvSpPr>
        <p:spPr>
          <a:xfrm>
            <a:off x="2091987" y="2357363"/>
            <a:ext cx="50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Расчетный счет или СКС в Банке-эмитенте 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B60BD08D-5178-4078-9527-82FE9211EEF9}"/>
              </a:ext>
            </a:extLst>
          </p:cNvPr>
          <p:cNvSpPr/>
          <p:nvPr/>
        </p:nvSpPr>
        <p:spPr>
          <a:xfrm>
            <a:off x="3573863" y="1394678"/>
            <a:ext cx="2177650" cy="498660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6C37D187-0612-4AA3-A4E8-ECD9D2057E61}"/>
              </a:ext>
            </a:extLst>
          </p:cNvPr>
          <p:cNvSpPr/>
          <p:nvPr/>
        </p:nvSpPr>
        <p:spPr>
          <a:xfrm>
            <a:off x="2397114" y="2259472"/>
            <a:ext cx="4399391" cy="565609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30B74BDA-6BA5-42CE-BBE0-169787AF9D18}"/>
              </a:ext>
            </a:extLst>
          </p:cNvPr>
          <p:cNvSpPr/>
          <p:nvPr/>
        </p:nvSpPr>
        <p:spPr>
          <a:xfrm>
            <a:off x="2997081" y="3204216"/>
            <a:ext cx="3145137" cy="923330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CBD64E-EF0D-49B2-9DF7-513D40C10283}"/>
              </a:ext>
            </a:extLst>
          </p:cNvPr>
          <p:cNvSpPr txBox="1"/>
          <p:nvPr/>
        </p:nvSpPr>
        <p:spPr>
          <a:xfrm>
            <a:off x="2872303" y="3236408"/>
            <a:ext cx="3246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ТКМ</a:t>
            </a:r>
          </a:p>
          <a:p>
            <a:pPr algn="ctr"/>
            <a:r>
              <a:rPr lang="ru-RU" dirty="0"/>
              <a:t>Исполнитель платежа + Контролер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815FEAE7-7397-450C-B135-4DC62ACB8E00}"/>
              </a:ext>
            </a:extLst>
          </p:cNvPr>
          <p:cNvCxnSpPr>
            <a:cxnSpLocks/>
          </p:cNvCxnSpPr>
          <p:nvPr/>
        </p:nvCxnSpPr>
        <p:spPr>
          <a:xfrm>
            <a:off x="4596810" y="2867426"/>
            <a:ext cx="0" cy="33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508FA7AC-8A4A-4637-94F9-75343947F466}"/>
              </a:ext>
            </a:extLst>
          </p:cNvPr>
          <p:cNvCxnSpPr>
            <a:cxnSpLocks/>
          </p:cNvCxnSpPr>
          <p:nvPr/>
        </p:nvCxnSpPr>
        <p:spPr>
          <a:xfrm>
            <a:off x="4574844" y="1922682"/>
            <a:ext cx="0" cy="33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75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Овал 100">
            <a:extLst>
              <a:ext uri="{FF2B5EF4-FFF2-40B4-BE49-F238E27FC236}">
                <a16:creationId xmlns:a16="http://schemas.microsoft.com/office/drawing/2014/main" id="{969F16ED-CD1F-4F07-93C6-8EBD346DC6A5}"/>
              </a:ext>
            </a:extLst>
          </p:cNvPr>
          <p:cNvSpPr/>
          <p:nvPr/>
        </p:nvSpPr>
        <p:spPr>
          <a:xfrm>
            <a:off x="700889" y="3073893"/>
            <a:ext cx="2232000" cy="2867561"/>
          </a:xfrm>
          <a:prstGeom prst="ellipse">
            <a:avLst/>
          </a:prstGeom>
          <a:solidFill>
            <a:schemeClr val="accent6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00488" y="441325"/>
            <a:ext cx="7812087" cy="719138"/>
          </a:xfrm>
        </p:spPr>
        <p:txBody>
          <a:bodyPr anchor="ctr">
            <a:noAutofit/>
          </a:bodyPr>
          <a:lstStyle/>
          <a:p>
            <a:r>
              <a:rPr lang="ru-RU" dirty="0"/>
              <a:t>2. ПРИ НАЛИЧИИ РАЗЛИЧНЫХ ТИПОВ ДЕЯТЕЛЬНОСТИ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4" name="Espace réservé du numéro de diapositive 1"/>
          <p:cNvSpPr txBox="1">
            <a:spLocks/>
          </p:cNvSpPr>
          <p:nvPr/>
        </p:nvSpPr>
        <p:spPr>
          <a:xfrm>
            <a:off x="9281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rgbClr val="1D806E"/>
                </a:solidFill>
                <a:latin typeface="Ubuntu Condensed" panose="020B0506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1D4A96-407D-4D58-98FA-653C3D5BDD39}" type="slidenum">
              <a:rPr lang="en-US" sz="1200" smtClean="0">
                <a:solidFill>
                  <a:srgbClr val="000000"/>
                </a:solidFill>
              </a:rPr>
              <a:t>11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039D3-F107-4D86-9B15-982DA376A7BD}"/>
              </a:ext>
            </a:extLst>
          </p:cNvPr>
          <p:cNvSpPr txBox="1"/>
          <p:nvPr/>
        </p:nvSpPr>
        <p:spPr>
          <a:xfrm>
            <a:off x="3836438" y="1456402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УчВЭД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518FCD-DC12-401E-B24F-5703E90ED3D1}"/>
              </a:ext>
            </a:extLst>
          </p:cNvPr>
          <p:cNvSpPr txBox="1"/>
          <p:nvPr/>
        </p:nvSpPr>
        <p:spPr>
          <a:xfrm>
            <a:off x="1977472" y="2233736"/>
            <a:ext cx="50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Расчетный счет или СКС в Банке-эмитенте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E76192-DE50-4027-B3C6-144DEC427360}"/>
              </a:ext>
            </a:extLst>
          </p:cNvPr>
          <p:cNvSpPr txBox="1"/>
          <p:nvPr/>
        </p:nvSpPr>
        <p:spPr>
          <a:xfrm>
            <a:off x="1308976" y="3441457"/>
            <a:ext cx="110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ТКМ 1</a:t>
            </a:r>
          </a:p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ABD986B-3BFC-4AA2-A837-86F0AA144BD6}"/>
              </a:ext>
            </a:extLst>
          </p:cNvPr>
          <p:cNvSpPr/>
          <p:nvPr/>
        </p:nvSpPr>
        <p:spPr>
          <a:xfrm>
            <a:off x="3040701" y="3172055"/>
            <a:ext cx="2232000" cy="923330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D5B74D-DF19-44D4-9C96-671E4F0798D3}"/>
              </a:ext>
            </a:extLst>
          </p:cNvPr>
          <p:cNvSpPr txBox="1"/>
          <p:nvPr/>
        </p:nvSpPr>
        <p:spPr>
          <a:xfrm>
            <a:off x="3243132" y="3204247"/>
            <a:ext cx="2005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Таможенный представитель 1</a:t>
            </a:r>
            <a:endParaRPr lang="en-US" dirty="0"/>
          </a:p>
          <a:p>
            <a:r>
              <a:rPr lang="en-US" dirty="0"/>
              <a:t>(</a:t>
            </a:r>
            <a:r>
              <a:rPr lang="ru-RU" dirty="0"/>
              <a:t>импорт)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FD1FACA-C5AD-4B1A-95BE-2886BAB36A28}"/>
              </a:ext>
            </a:extLst>
          </p:cNvPr>
          <p:cNvSpPr/>
          <p:nvPr/>
        </p:nvSpPr>
        <p:spPr>
          <a:xfrm>
            <a:off x="3361586" y="1375730"/>
            <a:ext cx="2177650" cy="498660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9C64D939-51F4-4571-8DD6-EE29A88B1C88}"/>
              </a:ext>
            </a:extLst>
          </p:cNvPr>
          <p:cNvSpPr/>
          <p:nvPr/>
        </p:nvSpPr>
        <p:spPr>
          <a:xfrm>
            <a:off x="1167069" y="3406652"/>
            <a:ext cx="1385205" cy="44113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3AE1D3E6-7693-4483-9248-37CB705CD185}"/>
              </a:ext>
            </a:extLst>
          </p:cNvPr>
          <p:cNvSpPr/>
          <p:nvPr/>
        </p:nvSpPr>
        <p:spPr>
          <a:xfrm>
            <a:off x="2250715" y="2156400"/>
            <a:ext cx="4399391" cy="565609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D4E147-3D9E-4F0E-9229-84C487AFB93C}"/>
              </a:ext>
            </a:extLst>
          </p:cNvPr>
          <p:cNvSpPr txBox="1"/>
          <p:nvPr/>
        </p:nvSpPr>
        <p:spPr>
          <a:xfrm>
            <a:off x="5936402" y="3109705"/>
            <a:ext cx="14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C692B8-8881-4A02-8404-0C4581244221}"/>
              </a:ext>
            </a:extLst>
          </p:cNvPr>
          <p:cNvSpPr txBox="1"/>
          <p:nvPr/>
        </p:nvSpPr>
        <p:spPr>
          <a:xfrm>
            <a:off x="5936402" y="3798744"/>
            <a:ext cx="14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126AD7-9125-4345-B899-9495BFB10656}"/>
              </a:ext>
            </a:extLst>
          </p:cNvPr>
          <p:cNvSpPr txBox="1"/>
          <p:nvPr/>
        </p:nvSpPr>
        <p:spPr>
          <a:xfrm>
            <a:off x="8032820" y="1388997"/>
            <a:ext cx="367975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расчетному счету или СКС выпускаются ТКМ под каждый тип деятельности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из держателей карты подключает таможенного представителя и своих операторов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Создается распоряжение на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автооплату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операторов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Сотруднику финансового блока компании-декларанта предоставляется доступ в ЛК с ролью «Контролер»</a:t>
            </a: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F7762966-4C79-4E50-9F95-7E7ECAD51482}"/>
              </a:ext>
            </a:extLst>
          </p:cNvPr>
          <p:cNvCxnSpPr>
            <a:cxnSpLocks/>
          </p:cNvCxnSpPr>
          <p:nvPr/>
        </p:nvCxnSpPr>
        <p:spPr>
          <a:xfrm>
            <a:off x="7977509" y="1076488"/>
            <a:ext cx="0" cy="4960182"/>
          </a:xfrm>
          <a:prstGeom prst="line">
            <a:avLst/>
          </a:prstGeom>
          <a:ln>
            <a:solidFill>
              <a:srgbClr val="4B9A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D222F021-29C1-4823-8FAC-FB31B07E4587}"/>
              </a:ext>
            </a:extLst>
          </p:cNvPr>
          <p:cNvSpPr/>
          <p:nvPr/>
        </p:nvSpPr>
        <p:spPr>
          <a:xfrm>
            <a:off x="5696886" y="3073893"/>
            <a:ext cx="1791656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D80F3ABB-7F7D-4769-AF20-8890C0488644}"/>
              </a:ext>
            </a:extLst>
          </p:cNvPr>
          <p:cNvSpPr/>
          <p:nvPr/>
        </p:nvSpPr>
        <p:spPr>
          <a:xfrm>
            <a:off x="5696886" y="3786908"/>
            <a:ext cx="1791655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ABA4CD-8EEE-43DF-B6BD-EB61EA7FDA8F}"/>
              </a:ext>
            </a:extLst>
          </p:cNvPr>
          <p:cNvSpPr txBox="1"/>
          <p:nvPr/>
        </p:nvSpPr>
        <p:spPr>
          <a:xfrm>
            <a:off x="3233031" y="4925814"/>
            <a:ext cx="1784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Таможенный представитель 2</a:t>
            </a:r>
          </a:p>
          <a:p>
            <a:r>
              <a:rPr lang="ru-RU" dirty="0"/>
              <a:t>(экспорт)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472E17-CE36-4F8F-B0AE-EA74749A5C42}"/>
              </a:ext>
            </a:extLst>
          </p:cNvPr>
          <p:cNvSpPr txBox="1"/>
          <p:nvPr/>
        </p:nvSpPr>
        <p:spPr>
          <a:xfrm>
            <a:off x="5957005" y="4850915"/>
            <a:ext cx="14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 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FB0BE9-E0CF-4416-8647-6C1F9B366F73}"/>
              </a:ext>
            </a:extLst>
          </p:cNvPr>
          <p:cNvSpPr txBox="1"/>
          <p:nvPr/>
        </p:nvSpPr>
        <p:spPr>
          <a:xfrm>
            <a:off x="5957005" y="5539954"/>
            <a:ext cx="14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 4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CC619514-6B0C-457B-A3B2-49632D0D3C35}"/>
              </a:ext>
            </a:extLst>
          </p:cNvPr>
          <p:cNvSpPr/>
          <p:nvPr/>
        </p:nvSpPr>
        <p:spPr>
          <a:xfrm>
            <a:off x="5717489" y="4815103"/>
            <a:ext cx="1791656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507CE8A6-D3F7-4224-A339-96A9E9648EF8}"/>
              </a:ext>
            </a:extLst>
          </p:cNvPr>
          <p:cNvSpPr/>
          <p:nvPr/>
        </p:nvSpPr>
        <p:spPr>
          <a:xfrm>
            <a:off x="5717489" y="5528118"/>
            <a:ext cx="1791655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5F34FB4-F54A-4356-9F4A-DFB32147316D}"/>
              </a:ext>
            </a:extLst>
          </p:cNvPr>
          <p:cNvSpPr txBox="1"/>
          <p:nvPr/>
        </p:nvSpPr>
        <p:spPr>
          <a:xfrm>
            <a:off x="1522120" y="5144803"/>
            <a:ext cx="89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ТКМ 2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72680E1C-A713-4ADC-9233-A1541CD934BC}"/>
              </a:ext>
            </a:extLst>
          </p:cNvPr>
          <p:cNvSpPr/>
          <p:nvPr/>
        </p:nvSpPr>
        <p:spPr>
          <a:xfrm>
            <a:off x="1223348" y="4262515"/>
            <a:ext cx="1412256" cy="440957"/>
          </a:xfrm>
          <a:prstGeom prst="roundRect">
            <a:avLst/>
          </a:prstGeom>
          <a:noFill/>
          <a:ln w="25400">
            <a:solidFill>
              <a:srgbClr val="4B9A8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0E7B5F4-253E-445C-A4B4-56BF701D2665}"/>
              </a:ext>
            </a:extLst>
          </p:cNvPr>
          <p:cNvSpPr txBox="1"/>
          <p:nvPr/>
        </p:nvSpPr>
        <p:spPr>
          <a:xfrm>
            <a:off x="1271345" y="4279739"/>
            <a:ext cx="141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Контролер</a:t>
            </a: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7BFE3F1F-0ECB-4E68-A089-F1730F5441A5}"/>
              </a:ext>
            </a:extLst>
          </p:cNvPr>
          <p:cNvSpPr/>
          <p:nvPr/>
        </p:nvSpPr>
        <p:spPr>
          <a:xfrm>
            <a:off x="1223348" y="5134809"/>
            <a:ext cx="1366331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B85F7983-7B36-4402-857D-3A114EA172EA}"/>
              </a:ext>
            </a:extLst>
          </p:cNvPr>
          <p:cNvCxnSpPr>
            <a:stCxn id="24" idx="2"/>
            <a:endCxn id="27" idx="0"/>
          </p:cNvCxnSpPr>
          <p:nvPr/>
        </p:nvCxnSpPr>
        <p:spPr>
          <a:xfrm>
            <a:off x="4450411" y="1874390"/>
            <a:ext cx="0" cy="28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Соединитель: уступ 96">
            <a:extLst>
              <a:ext uri="{FF2B5EF4-FFF2-40B4-BE49-F238E27FC236}">
                <a16:creationId xmlns:a16="http://schemas.microsoft.com/office/drawing/2014/main" id="{C9359D6E-7F13-41C6-8702-8D284971F025}"/>
              </a:ext>
            </a:extLst>
          </p:cNvPr>
          <p:cNvCxnSpPr>
            <a:endCxn id="25" idx="1"/>
          </p:cNvCxnSpPr>
          <p:nvPr/>
        </p:nvCxnSpPr>
        <p:spPr>
          <a:xfrm rot="5400000">
            <a:off x="1097264" y="2509009"/>
            <a:ext cx="1188017" cy="1048406"/>
          </a:xfrm>
          <a:prstGeom prst="bentConnector4">
            <a:avLst>
              <a:gd name="adj1" fmla="val 6308"/>
              <a:gd name="adj2" fmla="val 1218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Соединитель: уступ 99">
            <a:extLst>
              <a:ext uri="{FF2B5EF4-FFF2-40B4-BE49-F238E27FC236}">
                <a16:creationId xmlns:a16="http://schemas.microsoft.com/office/drawing/2014/main" id="{1A9E707C-4C40-4557-ABD5-634E289C9EA3}"/>
              </a:ext>
            </a:extLst>
          </p:cNvPr>
          <p:cNvCxnSpPr>
            <a:endCxn id="89" idx="1"/>
          </p:cNvCxnSpPr>
          <p:nvPr/>
        </p:nvCxnSpPr>
        <p:spPr>
          <a:xfrm rot="16200000" flipH="1">
            <a:off x="228275" y="4360215"/>
            <a:ext cx="1712520" cy="2776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2BB38ABC-ADA4-4EE6-81A1-4E1F2180CF34}"/>
              </a:ext>
            </a:extLst>
          </p:cNvPr>
          <p:cNvCxnSpPr>
            <a:cxnSpLocks/>
            <a:stCxn id="21" idx="3"/>
            <a:endCxn id="62" idx="1"/>
          </p:cNvCxnSpPr>
          <p:nvPr/>
        </p:nvCxnSpPr>
        <p:spPr>
          <a:xfrm flipV="1">
            <a:off x="5272701" y="3294372"/>
            <a:ext cx="424185" cy="339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4787E86B-45F7-4209-B25F-2DC05AAEA54A}"/>
              </a:ext>
            </a:extLst>
          </p:cNvPr>
          <p:cNvCxnSpPr>
            <a:stCxn id="22" idx="3"/>
            <a:endCxn id="63" idx="1"/>
          </p:cNvCxnSpPr>
          <p:nvPr/>
        </p:nvCxnSpPr>
        <p:spPr>
          <a:xfrm>
            <a:off x="5249124" y="3665912"/>
            <a:ext cx="447762" cy="34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id="{FCD9A7E3-94C2-4EEF-917C-5F7C5404C816}"/>
              </a:ext>
            </a:extLst>
          </p:cNvPr>
          <p:cNvCxnSpPr>
            <a:cxnSpLocks/>
            <a:stCxn id="89" idx="3"/>
          </p:cNvCxnSpPr>
          <p:nvPr/>
        </p:nvCxnSpPr>
        <p:spPr>
          <a:xfrm flipV="1">
            <a:off x="2589679" y="5348392"/>
            <a:ext cx="371230" cy="6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A004BD5B-4E5A-4C90-8515-9885CA4C062C}"/>
              </a:ext>
            </a:extLst>
          </p:cNvPr>
          <p:cNvCxnSpPr>
            <a:cxnSpLocks/>
            <a:endCxn id="69" idx="1"/>
          </p:cNvCxnSpPr>
          <p:nvPr/>
        </p:nvCxnSpPr>
        <p:spPr>
          <a:xfrm flipV="1">
            <a:off x="5192909" y="5035582"/>
            <a:ext cx="524580" cy="312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20F98AE4-BE52-4BA0-B7E2-3BA00C72F403}"/>
              </a:ext>
            </a:extLst>
          </p:cNvPr>
          <p:cNvCxnSpPr>
            <a:cxnSpLocks/>
            <a:endCxn id="70" idx="1"/>
          </p:cNvCxnSpPr>
          <p:nvPr/>
        </p:nvCxnSpPr>
        <p:spPr>
          <a:xfrm>
            <a:off x="5192909" y="5348392"/>
            <a:ext cx="524580" cy="400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>
            <a:extLst>
              <a:ext uri="{FF2B5EF4-FFF2-40B4-BE49-F238E27FC236}">
                <a16:creationId xmlns:a16="http://schemas.microsoft.com/office/drawing/2014/main" id="{BA4932E6-9508-4E5F-825A-359934B65366}"/>
              </a:ext>
            </a:extLst>
          </p:cNvPr>
          <p:cNvCxnSpPr>
            <a:stCxn id="25" idx="3"/>
            <a:endCxn id="21" idx="1"/>
          </p:cNvCxnSpPr>
          <p:nvPr/>
        </p:nvCxnSpPr>
        <p:spPr>
          <a:xfrm>
            <a:off x="2552274" y="3627221"/>
            <a:ext cx="488427" cy="6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CCB0652A-69EE-404F-840D-948A20EFD6E6}"/>
              </a:ext>
            </a:extLst>
          </p:cNvPr>
          <p:cNvSpPr/>
          <p:nvPr/>
        </p:nvSpPr>
        <p:spPr>
          <a:xfrm>
            <a:off x="2970131" y="4893622"/>
            <a:ext cx="2232000" cy="923330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0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Овал 100">
            <a:extLst>
              <a:ext uri="{FF2B5EF4-FFF2-40B4-BE49-F238E27FC236}">
                <a16:creationId xmlns:a16="http://schemas.microsoft.com/office/drawing/2014/main" id="{969F16ED-CD1F-4F07-93C6-8EBD346DC6A5}"/>
              </a:ext>
            </a:extLst>
          </p:cNvPr>
          <p:cNvSpPr/>
          <p:nvPr/>
        </p:nvSpPr>
        <p:spPr>
          <a:xfrm>
            <a:off x="116515" y="3195344"/>
            <a:ext cx="2232000" cy="2867561"/>
          </a:xfrm>
          <a:prstGeom prst="ellipse">
            <a:avLst/>
          </a:prstGeom>
          <a:solidFill>
            <a:schemeClr val="accent6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00488" y="441325"/>
            <a:ext cx="8123872" cy="719138"/>
          </a:xfrm>
        </p:spPr>
        <p:txBody>
          <a:bodyPr anchor="ctr">
            <a:noAutofit/>
          </a:bodyPr>
          <a:lstStyle/>
          <a:p>
            <a:r>
              <a:rPr lang="ru-RU" dirty="0"/>
              <a:t>3. ПРИ РАЗДЕЛЕНИИ ТИПОВ ДЕЯТЕЛЬНОСТИ И ШИРОКОМ ИСПОЛЬЗОВАНИИ УСЛУГ БРОКЕРОВ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039D3-F107-4D86-9B15-982DA376A7BD}"/>
              </a:ext>
            </a:extLst>
          </p:cNvPr>
          <p:cNvSpPr txBox="1"/>
          <p:nvPr/>
        </p:nvSpPr>
        <p:spPr>
          <a:xfrm>
            <a:off x="3252064" y="1577853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УчВЭД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518FCD-DC12-401E-B24F-5703E90ED3D1}"/>
              </a:ext>
            </a:extLst>
          </p:cNvPr>
          <p:cNvSpPr txBox="1"/>
          <p:nvPr/>
        </p:nvSpPr>
        <p:spPr>
          <a:xfrm>
            <a:off x="1393098" y="2355187"/>
            <a:ext cx="50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Расчетный счет или СКС в Банке-эмитенте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E76192-DE50-4027-B3C6-144DEC427360}"/>
              </a:ext>
            </a:extLst>
          </p:cNvPr>
          <p:cNvSpPr txBox="1"/>
          <p:nvPr/>
        </p:nvSpPr>
        <p:spPr>
          <a:xfrm>
            <a:off x="724602" y="3562908"/>
            <a:ext cx="110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ТКМ 1</a:t>
            </a:r>
          </a:p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ABD986B-3BFC-4AA2-A837-86F0AA144BD6}"/>
              </a:ext>
            </a:extLst>
          </p:cNvPr>
          <p:cNvSpPr/>
          <p:nvPr/>
        </p:nvSpPr>
        <p:spPr>
          <a:xfrm>
            <a:off x="2391545" y="3451408"/>
            <a:ext cx="2232000" cy="625622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D5B74D-DF19-44D4-9C96-671E4F0798D3}"/>
              </a:ext>
            </a:extLst>
          </p:cNvPr>
          <p:cNvSpPr txBox="1"/>
          <p:nvPr/>
        </p:nvSpPr>
        <p:spPr>
          <a:xfrm>
            <a:off x="2617553" y="3430698"/>
            <a:ext cx="200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Таможенный представитель 1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FD1FACA-C5AD-4B1A-95BE-2886BAB36A28}"/>
              </a:ext>
            </a:extLst>
          </p:cNvPr>
          <p:cNvSpPr/>
          <p:nvPr/>
        </p:nvSpPr>
        <p:spPr>
          <a:xfrm>
            <a:off x="2777212" y="1497181"/>
            <a:ext cx="2177650" cy="498660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9C64D939-51F4-4571-8DD6-EE29A88B1C88}"/>
              </a:ext>
            </a:extLst>
          </p:cNvPr>
          <p:cNvSpPr/>
          <p:nvPr/>
        </p:nvSpPr>
        <p:spPr>
          <a:xfrm>
            <a:off x="582695" y="3528103"/>
            <a:ext cx="1385205" cy="44113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3AE1D3E6-7693-4483-9248-37CB705CD185}"/>
              </a:ext>
            </a:extLst>
          </p:cNvPr>
          <p:cNvSpPr/>
          <p:nvPr/>
        </p:nvSpPr>
        <p:spPr>
          <a:xfrm>
            <a:off x="1666341" y="2277851"/>
            <a:ext cx="4399391" cy="565609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D4E147-3D9E-4F0E-9229-84C487AFB93C}"/>
              </a:ext>
            </a:extLst>
          </p:cNvPr>
          <p:cNvSpPr txBox="1"/>
          <p:nvPr/>
        </p:nvSpPr>
        <p:spPr>
          <a:xfrm>
            <a:off x="5232496" y="3233629"/>
            <a:ext cx="130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C692B8-8881-4A02-8404-0C4581244221}"/>
              </a:ext>
            </a:extLst>
          </p:cNvPr>
          <p:cNvSpPr txBox="1"/>
          <p:nvPr/>
        </p:nvSpPr>
        <p:spPr>
          <a:xfrm>
            <a:off x="5232497" y="3941351"/>
            <a:ext cx="130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126AD7-9125-4345-B899-9495BFB10656}"/>
              </a:ext>
            </a:extLst>
          </p:cNvPr>
          <p:cNvSpPr txBox="1"/>
          <p:nvPr/>
        </p:nvSpPr>
        <p:spPr>
          <a:xfrm>
            <a:off x="8152105" y="1471472"/>
            <a:ext cx="367975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расчетному счету или СКС выпускаются ТКМ под каждый тип деятельности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из держателей карты подключает таможенного представителя и своих операторов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Создается распоряжение на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автооплату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ограничениями лимитов для каждого из операторов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Сотруднику финансового блока компании-декларанта предоставляется доступ в ЛК с ролью «Контролер»</a:t>
            </a: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F7762966-4C79-4E50-9F95-7E7ECAD51482}"/>
              </a:ext>
            </a:extLst>
          </p:cNvPr>
          <p:cNvCxnSpPr>
            <a:cxnSpLocks/>
          </p:cNvCxnSpPr>
          <p:nvPr/>
        </p:nvCxnSpPr>
        <p:spPr>
          <a:xfrm>
            <a:off x="8102965" y="1237498"/>
            <a:ext cx="0" cy="4853028"/>
          </a:xfrm>
          <a:prstGeom prst="line">
            <a:avLst/>
          </a:prstGeom>
          <a:ln>
            <a:solidFill>
              <a:srgbClr val="4B9A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D222F021-29C1-4823-8FAC-FB31B07E4587}"/>
              </a:ext>
            </a:extLst>
          </p:cNvPr>
          <p:cNvSpPr/>
          <p:nvPr/>
        </p:nvSpPr>
        <p:spPr>
          <a:xfrm>
            <a:off x="5112512" y="3195344"/>
            <a:ext cx="1548266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D80F3ABB-7F7D-4769-AF20-8890C0488644}"/>
              </a:ext>
            </a:extLst>
          </p:cNvPr>
          <p:cNvSpPr/>
          <p:nvPr/>
        </p:nvSpPr>
        <p:spPr>
          <a:xfrm>
            <a:off x="5112513" y="3908359"/>
            <a:ext cx="1548266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631DE87A-50D3-42D5-87AD-3CCF58C19D77}"/>
              </a:ext>
            </a:extLst>
          </p:cNvPr>
          <p:cNvSpPr/>
          <p:nvPr/>
        </p:nvSpPr>
        <p:spPr>
          <a:xfrm>
            <a:off x="2376535" y="5157032"/>
            <a:ext cx="2232000" cy="625622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ABA4CD-8EEE-43DF-B6BD-EB61EA7FDA8F}"/>
              </a:ext>
            </a:extLst>
          </p:cNvPr>
          <p:cNvSpPr txBox="1"/>
          <p:nvPr/>
        </p:nvSpPr>
        <p:spPr>
          <a:xfrm>
            <a:off x="2658758" y="5117399"/>
            <a:ext cx="178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Таможенный представитель 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472E17-CE36-4F8F-B0AE-EA74749A5C42}"/>
              </a:ext>
            </a:extLst>
          </p:cNvPr>
          <p:cNvSpPr txBox="1"/>
          <p:nvPr/>
        </p:nvSpPr>
        <p:spPr>
          <a:xfrm>
            <a:off x="5254431" y="4972366"/>
            <a:ext cx="14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 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FB0BE9-E0CF-4416-8647-6C1F9B366F73}"/>
              </a:ext>
            </a:extLst>
          </p:cNvPr>
          <p:cNvSpPr txBox="1"/>
          <p:nvPr/>
        </p:nvSpPr>
        <p:spPr>
          <a:xfrm>
            <a:off x="5245792" y="5682218"/>
            <a:ext cx="14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 4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CC619514-6B0C-457B-A3B2-49632D0D3C35}"/>
              </a:ext>
            </a:extLst>
          </p:cNvPr>
          <p:cNvSpPr/>
          <p:nvPr/>
        </p:nvSpPr>
        <p:spPr>
          <a:xfrm>
            <a:off x="5133115" y="4936554"/>
            <a:ext cx="1548266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507CE8A6-D3F7-4224-A339-96A9E9648EF8}"/>
              </a:ext>
            </a:extLst>
          </p:cNvPr>
          <p:cNvSpPr/>
          <p:nvPr/>
        </p:nvSpPr>
        <p:spPr>
          <a:xfrm>
            <a:off x="5133115" y="5649569"/>
            <a:ext cx="1527663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5F34FB4-F54A-4356-9F4A-DFB32147316D}"/>
              </a:ext>
            </a:extLst>
          </p:cNvPr>
          <p:cNvSpPr txBox="1"/>
          <p:nvPr/>
        </p:nvSpPr>
        <p:spPr>
          <a:xfrm>
            <a:off x="937746" y="5266254"/>
            <a:ext cx="89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ТКМ 2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72680E1C-A713-4ADC-9233-A1541CD934BC}"/>
              </a:ext>
            </a:extLst>
          </p:cNvPr>
          <p:cNvSpPr/>
          <p:nvPr/>
        </p:nvSpPr>
        <p:spPr>
          <a:xfrm>
            <a:off x="638974" y="4383966"/>
            <a:ext cx="1412256" cy="440957"/>
          </a:xfrm>
          <a:prstGeom prst="roundRect">
            <a:avLst/>
          </a:prstGeom>
          <a:noFill/>
          <a:ln w="25400">
            <a:solidFill>
              <a:srgbClr val="4B9A8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0E7B5F4-253E-445C-A4B4-56BF701D2665}"/>
              </a:ext>
            </a:extLst>
          </p:cNvPr>
          <p:cNvSpPr txBox="1"/>
          <p:nvPr/>
        </p:nvSpPr>
        <p:spPr>
          <a:xfrm>
            <a:off x="686971" y="4401190"/>
            <a:ext cx="141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Контролер</a:t>
            </a: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7BFE3F1F-0ECB-4E68-A089-F1730F5441A5}"/>
              </a:ext>
            </a:extLst>
          </p:cNvPr>
          <p:cNvSpPr/>
          <p:nvPr/>
        </p:nvSpPr>
        <p:spPr>
          <a:xfrm>
            <a:off x="638974" y="5256260"/>
            <a:ext cx="1366331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B85F7983-7B36-4402-857D-3A114EA172EA}"/>
              </a:ext>
            </a:extLst>
          </p:cNvPr>
          <p:cNvCxnSpPr>
            <a:stCxn id="24" idx="2"/>
            <a:endCxn id="27" idx="0"/>
          </p:cNvCxnSpPr>
          <p:nvPr/>
        </p:nvCxnSpPr>
        <p:spPr>
          <a:xfrm>
            <a:off x="3866037" y="1995841"/>
            <a:ext cx="0" cy="28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Соединитель: уступ 96">
            <a:extLst>
              <a:ext uri="{FF2B5EF4-FFF2-40B4-BE49-F238E27FC236}">
                <a16:creationId xmlns:a16="http://schemas.microsoft.com/office/drawing/2014/main" id="{C9359D6E-7F13-41C6-8702-8D284971F025}"/>
              </a:ext>
            </a:extLst>
          </p:cNvPr>
          <p:cNvCxnSpPr>
            <a:endCxn id="25" idx="1"/>
          </p:cNvCxnSpPr>
          <p:nvPr/>
        </p:nvCxnSpPr>
        <p:spPr>
          <a:xfrm rot="5400000">
            <a:off x="512890" y="2630460"/>
            <a:ext cx="1188017" cy="1048406"/>
          </a:xfrm>
          <a:prstGeom prst="bentConnector4">
            <a:avLst>
              <a:gd name="adj1" fmla="val 6308"/>
              <a:gd name="adj2" fmla="val 1218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Соединитель: уступ 99">
            <a:extLst>
              <a:ext uri="{FF2B5EF4-FFF2-40B4-BE49-F238E27FC236}">
                <a16:creationId xmlns:a16="http://schemas.microsoft.com/office/drawing/2014/main" id="{1A9E707C-4C40-4557-ABD5-634E289C9EA3}"/>
              </a:ext>
            </a:extLst>
          </p:cNvPr>
          <p:cNvCxnSpPr>
            <a:endCxn id="89" idx="1"/>
          </p:cNvCxnSpPr>
          <p:nvPr/>
        </p:nvCxnSpPr>
        <p:spPr>
          <a:xfrm rot="16200000" flipH="1">
            <a:off x="-356099" y="4481666"/>
            <a:ext cx="1712520" cy="2776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31AF563B-2B66-4983-9240-426BB6A46F5F}"/>
              </a:ext>
            </a:extLst>
          </p:cNvPr>
          <p:cNvCxnSpPr>
            <a:endCxn id="21" idx="1"/>
          </p:cNvCxnSpPr>
          <p:nvPr/>
        </p:nvCxnSpPr>
        <p:spPr>
          <a:xfrm>
            <a:off x="1967900" y="3764219"/>
            <a:ext cx="423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2BB38ABC-ADA4-4EE6-81A1-4E1F2180CF34}"/>
              </a:ext>
            </a:extLst>
          </p:cNvPr>
          <p:cNvCxnSpPr>
            <a:cxnSpLocks/>
            <a:stCxn id="21" idx="3"/>
            <a:endCxn id="62" idx="1"/>
          </p:cNvCxnSpPr>
          <p:nvPr/>
        </p:nvCxnSpPr>
        <p:spPr>
          <a:xfrm flipV="1">
            <a:off x="4623545" y="3415823"/>
            <a:ext cx="488967" cy="348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4787E86B-45F7-4209-B25F-2DC05AAEA54A}"/>
              </a:ext>
            </a:extLst>
          </p:cNvPr>
          <p:cNvCxnSpPr>
            <a:cxnSpLocks/>
            <a:stCxn id="22" idx="3"/>
            <a:endCxn id="63" idx="1"/>
          </p:cNvCxnSpPr>
          <p:nvPr/>
        </p:nvCxnSpPr>
        <p:spPr>
          <a:xfrm>
            <a:off x="4623545" y="3753864"/>
            <a:ext cx="488968" cy="374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id="{FCD9A7E3-94C2-4EEF-917C-5F7C5404C816}"/>
              </a:ext>
            </a:extLst>
          </p:cNvPr>
          <p:cNvCxnSpPr>
            <a:stCxn id="89" idx="3"/>
            <a:endCxn id="64" idx="1"/>
          </p:cNvCxnSpPr>
          <p:nvPr/>
        </p:nvCxnSpPr>
        <p:spPr>
          <a:xfrm flipV="1">
            <a:off x="2005305" y="5469843"/>
            <a:ext cx="371230" cy="6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A004BD5B-4E5A-4C90-8515-9885CA4C062C}"/>
              </a:ext>
            </a:extLst>
          </p:cNvPr>
          <p:cNvCxnSpPr>
            <a:cxnSpLocks/>
            <a:stCxn id="64" idx="3"/>
            <a:endCxn id="69" idx="1"/>
          </p:cNvCxnSpPr>
          <p:nvPr/>
        </p:nvCxnSpPr>
        <p:spPr>
          <a:xfrm flipV="1">
            <a:off x="4608535" y="5157033"/>
            <a:ext cx="524580" cy="312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20F98AE4-BE52-4BA0-B7E2-3BA00C72F403}"/>
              </a:ext>
            </a:extLst>
          </p:cNvPr>
          <p:cNvCxnSpPr>
            <a:cxnSpLocks/>
            <a:stCxn id="64" idx="3"/>
            <a:endCxn id="70" idx="1"/>
          </p:cNvCxnSpPr>
          <p:nvPr/>
        </p:nvCxnSpPr>
        <p:spPr>
          <a:xfrm>
            <a:off x="4608535" y="5469843"/>
            <a:ext cx="524580" cy="400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B86827-EE8B-4DB0-8F2E-07480DFF1330}"/>
              </a:ext>
            </a:extLst>
          </p:cNvPr>
          <p:cNvSpPr txBox="1"/>
          <p:nvPr/>
        </p:nvSpPr>
        <p:spPr>
          <a:xfrm>
            <a:off x="6914581" y="3228920"/>
            <a:ext cx="96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лимит 1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355473F-4579-4DC8-8B31-2BD1C98C8518}"/>
              </a:ext>
            </a:extLst>
          </p:cNvPr>
          <p:cNvSpPr/>
          <p:nvPr/>
        </p:nvSpPr>
        <p:spPr>
          <a:xfrm>
            <a:off x="6855032" y="3197503"/>
            <a:ext cx="1011175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00B917-6F94-4C90-9062-4389685D9103}"/>
              </a:ext>
            </a:extLst>
          </p:cNvPr>
          <p:cNvSpPr txBox="1"/>
          <p:nvPr/>
        </p:nvSpPr>
        <p:spPr>
          <a:xfrm>
            <a:off x="6914581" y="3944171"/>
            <a:ext cx="96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лимит 2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B322B248-36F5-4FD7-AE5D-D5EB8E520C52}"/>
              </a:ext>
            </a:extLst>
          </p:cNvPr>
          <p:cNvSpPr/>
          <p:nvPr/>
        </p:nvSpPr>
        <p:spPr>
          <a:xfrm>
            <a:off x="6855032" y="3908359"/>
            <a:ext cx="1011175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A6D515-1608-4CAE-A133-F84D0033855E}"/>
              </a:ext>
            </a:extLst>
          </p:cNvPr>
          <p:cNvSpPr txBox="1"/>
          <p:nvPr/>
        </p:nvSpPr>
        <p:spPr>
          <a:xfrm>
            <a:off x="6947096" y="4963381"/>
            <a:ext cx="96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лимит 3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48DF2641-AD79-4FEB-AA00-A6FDE973E8E1}"/>
              </a:ext>
            </a:extLst>
          </p:cNvPr>
          <p:cNvSpPr/>
          <p:nvPr/>
        </p:nvSpPr>
        <p:spPr>
          <a:xfrm>
            <a:off x="6887547" y="4931964"/>
            <a:ext cx="1011175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5431A2-DE81-438A-8AA8-8BEE948D3FE0}"/>
              </a:ext>
            </a:extLst>
          </p:cNvPr>
          <p:cNvSpPr txBox="1"/>
          <p:nvPr/>
        </p:nvSpPr>
        <p:spPr>
          <a:xfrm>
            <a:off x="6935981" y="5688342"/>
            <a:ext cx="96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лимит 4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DD786A4C-0008-4B1F-8AF5-A7C915B06322}"/>
              </a:ext>
            </a:extLst>
          </p:cNvPr>
          <p:cNvSpPr/>
          <p:nvPr/>
        </p:nvSpPr>
        <p:spPr>
          <a:xfrm>
            <a:off x="6876432" y="5656925"/>
            <a:ext cx="1011175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5B68238-6662-4379-9498-3011A4579648}"/>
              </a:ext>
            </a:extLst>
          </p:cNvPr>
          <p:cNvCxnSpPr>
            <a:stCxn id="62" idx="3"/>
            <a:endCxn id="42" idx="1"/>
          </p:cNvCxnSpPr>
          <p:nvPr/>
        </p:nvCxnSpPr>
        <p:spPr>
          <a:xfrm>
            <a:off x="6660778" y="3415823"/>
            <a:ext cx="194254" cy="2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6D61C95-0E54-46B8-A9AF-5DBA0E5F2279}"/>
              </a:ext>
            </a:extLst>
          </p:cNvPr>
          <p:cNvCxnSpPr>
            <a:stCxn id="69" idx="3"/>
            <a:endCxn id="51" idx="1"/>
          </p:cNvCxnSpPr>
          <p:nvPr/>
        </p:nvCxnSpPr>
        <p:spPr>
          <a:xfrm flipV="1">
            <a:off x="6681381" y="5152443"/>
            <a:ext cx="206166" cy="4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DFE92143-2871-4C42-9CD2-B626F9FE34AF}"/>
              </a:ext>
            </a:extLst>
          </p:cNvPr>
          <p:cNvCxnSpPr>
            <a:stCxn id="63" idx="3"/>
            <a:endCxn id="49" idx="1"/>
          </p:cNvCxnSpPr>
          <p:nvPr/>
        </p:nvCxnSpPr>
        <p:spPr>
          <a:xfrm>
            <a:off x="6660779" y="4128838"/>
            <a:ext cx="1942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3656194C-738C-421A-8421-17C5C5FCFE66}"/>
              </a:ext>
            </a:extLst>
          </p:cNvPr>
          <p:cNvCxnSpPr>
            <a:stCxn id="70" idx="3"/>
            <a:endCxn id="53" idx="1"/>
          </p:cNvCxnSpPr>
          <p:nvPr/>
        </p:nvCxnSpPr>
        <p:spPr>
          <a:xfrm>
            <a:off x="6660778" y="5870048"/>
            <a:ext cx="215654" cy="7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space réservé du numéro de diapositive 1">
            <a:extLst>
              <a:ext uri="{FF2B5EF4-FFF2-40B4-BE49-F238E27FC236}">
                <a16:creationId xmlns:a16="http://schemas.microsoft.com/office/drawing/2014/main" id="{5FD58C33-A229-4D92-A845-F5BBC3F7A034}"/>
              </a:ext>
            </a:extLst>
          </p:cNvPr>
          <p:cNvSpPr txBox="1">
            <a:spLocks/>
          </p:cNvSpPr>
          <p:nvPr/>
        </p:nvSpPr>
        <p:spPr>
          <a:xfrm>
            <a:off x="9281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rgbClr val="1D806E"/>
                </a:solidFill>
                <a:latin typeface="Ubuntu Condensed" panose="020B0506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1D4A96-407D-4D58-98FA-653C3D5BDD39}" type="slidenum">
              <a:rPr lang="en-US" sz="1200" smtClean="0">
                <a:solidFill>
                  <a:srgbClr val="000000"/>
                </a:solidFill>
              </a:rPr>
              <a:t>12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0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00488" y="441325"/>
            <a:ext cx="7812087" cy="719138"/>
          </a:xfrm>
        </p:spPr>
        <p:txBody>
          <a:bodyPr anchor="ctr">
            <a:noAutofit/>
          </a:bodyPr>
          <a:lstStyle/>
          <a:p>
            <a:r>
              <a:rPr lang="ru-RU" dirty="0"/>
              <a:t>4. ПРИ ОДНОТИПНЫХ ОПЕРАЦИЯХ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4" name="Espace réservé du numéro de diapositive 1"/>
          <p:cNvSpPr txBox="1">
            <a:spLocks/>
          </p:cNvSpPr>
          <p:nvPr/>
        </p:nvSpPr>
        <p:spPr>
          <a:xfrm>
            <a:off x="9281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rgbClr val="1D806E"/>
                </a:solidFill>
                <a:latin typeface="Ubuntu Condensed" panose="020B0506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1D4A96-407D-4D58-98FA-653C3D5BDD39}" type="slidenum">
              <a:rPr lang="en-US" sz="1200" smtClean="0">
                <a:solidFill>
                  <a:srgbClr val="000000"/>
                </a:solidFill>
              </a:rPr>
              <a:t>13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039D3-F107-4D86-9B15-982DA376A7BD}"/>
              </a:ext>
            </a:extLst>
          </p:cNvPr>
          <p:cNvSpPr txBox="1"/>
          <p:nvPr/>
        </p:nvSpPr>
        <p:spPr>
          <a:xfrm>
            <a:off x="2267602" y="1511707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УчВЭД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518FCD-DC12-401E-B24F-5703E90ED3D1}"/>
              </a:ext>
            </a:extLst>
          </p:cNvPr>
          <p:cNvSpPr txBox="1"/>
          <p:nvPr/>
        </p:nvSpPr>
        <p:spPr>
          <a:xfrm>
            <a:off x="408636" y="2289041"/>
            <a:ext cx="50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Расчетный счет или СКС в Банке-эмитенте 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FD1FACA-C5AD-4B1A-95BE-2886BAB36A28}"/>
              </a:ext>
            </a:extLst>
          </p:cNvPr>
          <p:cNvSpPr/>
          <p:nvPr/>
        </p:nvSpPr>
        <p:spPr>
          <a:xfrm>
            <a:off x="1850851" y="1430263"/>
            <a:ext cx="2177650" cy="498660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3AE1D3E6-7693-4483-9248-37CB705CD185}"/>
              </a:ext>
            </a:extLst>
          </p:cNvPr>
          <p:cNvSpPr/>
          <p:nvPr/>
        </p:nvSpPr>
        <p:spPr>
          <a:xfrm>
            <a:off x="681879" y="2211705"/>
            <a:ext cx="4399391" cy="565609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F7762966-4C79-4E50-9F95-7E7ECAD51482}"/>
              </a:ext>
            </a:extLst>
          </p:cNvPr>
          <p:cNvCxnSpPr>
            <a:cxnSpLocks/>
          </p:cNvCxnSpPr>
          <p:nvPr/>
        </p:nvCxnSpPr>
        <p:spPr>
          <a:xfrm>
            <a:off x="7522053" y="1064256"/>
            <a:ext cx="0" cy="5331070"/>
          </a:xfrm>
          <a:prstGeom prst="line">
            <a:avLst/>
          </a:prstGeom>
          <a:ln>
            <a:solidFill>
              <a:srgbClr val="4B9A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B85F7983-7B36-4402-857D-3A114EA172EA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881575" y="1929695"/>
            <a:ext cx="0" cy="28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8D91BE1-F2BE-4060-8059-E97C59C26861}"/>
              </a:ext>
            </a:extLst>
          </p:cNvPr>
          <p:cNvSpPr txBox="1"/>
          <p:nvPr/>
        </p:nvSpPr>
        <p:spPr>
          <a:xfrm>
            <a:off x="1163950" y="3053241"/>
            <a:ext cx="366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ТКМ </a:t>
            </a:r>
          </a:p>
          <a:p>
            <a:pPr algn="ctr"/>
            <a:r>
              <a:rPr lang="ru-RU" dirty="0"/>
              <a:t>Исполнитель платежа + Контролер</a:t>
            </a: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D3899D05-ED99-485A-BE7F-0739B096ABE3}"/>
              </a:ext>
            </a:extLst>
          </p:cNvPr>
          <p:cNvSpPr/>
          <p:nvPr/>
        </p:nvSpPr>
        <p:spPr>
          <a:xfrm>
            <a:off x="911316" y="3014921"/>
            <a:ext cx="3940518" cy="705176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D4D0352-0F6F-4F02-BC25-E9227C7B7FD1}"/>
              </a:ext>
            </a:extLst>
          </p:cNvPr>
          <p:cNvSpPr txBox="1"/>
          <p:nvPr/>
        </p:nvSpPr>
        <p:spPr>
          <a:xfrm>
            <a:off x="995958" y="5145346"/>
            <a:ext cx="14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A4249C-5C76-4FC2-8B97-4CFE36EFBBC8}"/>
              </a:ext>
            </a:extLst>
          </p:cNvPr>
          <p:cNvSpPr txBox="1"/>
          <p:nvPr/>
        </p:nvSpPr>
        <p:spPr>
          <a:xfrm>
            <a:off x="3736752" y="5109534"/>
            <a:ext cx="14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 2</a:t>
            </a: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87F533FA-F97B-493B-872B-019C13ED955C}"/>
              </a:ext>
            </a:extLst>
          </p:cNvPr>
          <p:cNvSpPr/>
          <p:nvPr/>
        </p:nvSpPr>
        <p:spPr>
          <a:xfrm>
            <a:off x="756442" y="5109534"/>
            <a:ext cx="1791656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4ADC93F6-2459-46AF-A8B8-D9627697AF86}"/>
              </a:ext>
            </a:extLst>
          </p:cNvPr>
          <p:cNvSpPr/>
          <p:nvPr/>
        </p:nvSpPr>
        <p:spPr>
          <a:xfrm>
            <a:off x="3497236" y="5097698"/>
            <a:ext cx="1791655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9982C0D2-7F62-491B-9AB7-8165056CD422}"/>
              </a:ext>
            </a:extLst>
          </p:cNvPr>
          <p:cNvSpPr/>
          <p:nvPr/>
        </p:nvSpPr>
        <p:spPr>
          <a:xfrm>
            <a:off x="773335" y="4056887"/>
            <a:ext cx="4518556" cy="569102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5728C79-CA9B-4B95-BD7C-374A628322B0}"/>
              </a:ext>
            </a:extLst>
          </p:cNvPr>
          <p:cNvSpPr txBox="1"/>
          <p:nvPr/>
        </p:nvSpPr>
        <p:spPr>
          <a:xfrm>
            <a:off x="821041" y="4162964"/>
            <a:ext cx="446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Таможенный представитель</a:t>
            </a:r>
            <a:r>
              <a:rPr lang="en-US" dirty="0"/>
              <a:t>/</a:t>
            </a:r>
            <a:r>
              <a:rPr lang="ru-RU" dirty="0"/>
              <a:t> Декларант</a:t>
            </a:r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7390D3A4-6C1E-47D5-9138-39259226D91E}"/>
              </a:ext>
            </a:extLst>
          </p:cNvPr>
          <p:cNvCxnSpPr>
            <a:stCxn id="60" idx="2"/>
          </p:cNvCxnSpPr>
          <p:nvPr/>
        </p:nvCxnSpPr>
        <p:spPr>
          <a:xfrm>
            <a:off x="2881575" y="3720097"/>
            <a:ext cx="0" cy="33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C5644725-11AE-41BC-BB4A-2437046E5383}"/>
              </a:ext>
            </a:extLst>
          </p:cNvPr>
          <p:cNvCxnSpPr>
            <a:stCxn id="73" idx="2"/>
            <a:endCxn id="71" idx="0"/>
          </p:cNvCxnSpPr>
          <p:nvPr/>
        </p:nvCxnSpPr>
        <p:spPr>
          <a:xfrm flipH="1">
            <a:off x="1652270" y="4625989"/>
            <a:ext cx="1380343" cy="483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DCD27D24-AB21-4B60-8EA8-1626A0CE5049}"/>
              </a:ext>
            </a:extLst>
          </p:cNvPr>
          <p:cNvCxnSpPr>
            <a:stCxn id="73" idx="2"/>
            <a:endCxn id="72" idx="0"/>
          </p:cNvCxnSpPr>
          <p:nvPr/>
        </p:nvCxnSpPr>
        <p:spPr>
          <a:xfrm>
            <a:off x="3032613" y="4625989"/>
            <a:ext cx="1360451" cy="471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D1D959B-FC74-47DF-A80C-8E48EB1C4CDE}"/>
              </a:ext>
            </a:extLst>
          </p:cNvPr>
          <p:cNvSpPr txBox="1"/>
          <p:nvPr/>
        </p:nvSpPr>
        <p:spPr>
          <a:xfrm>
            <a:off x="1112141" y="5880080"/>
            <a:ext cx="14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шаблон 1</a:t>
            </a: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86A999EB-7FE1-40D9-AF08-BA0FE11D3E71}"/>
              </a:ext>
            </a:extLst>
          </p:cNvPr>
          <p:cNvSpPr/>
          <p:nvPr/>
        </p:nvSpPr>
        <p:spPr>
          <a:xfrm>
            <a:off x="767273" y="5858618"/>
            <a:ext cx="1791656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9DD12DC-D697-459B-874A-F16B682988D1}"/>
              </a:ext>
            </a:extLst>
          </p:cNvPr>
          <p:cNvSpPr txBox="1"/>
          <p:nvPr/>
        </p:nvSpPr>
        <p:spPr>
          <a:xfrm>
            <a:off x="3862073" y="5858901"/>
            <a:ext cx="14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шаблон 2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2EECA817-15F2-4741-85DE-1B53062851C3}"/>
              </a:ext>
            </a:extLst>
          </p:cNvPr>
          <p:cNvSpPr/>
          <p:nvPr/>
        </p:nvSpPr>
        <p:spPr>
          <a:xfrm>
            <a:off x="3502862" y="5808455"/>
            <a:ext cx="1791656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E39494B-2444-446F-A2EA-23D9AB60D037}"/>
              </a:ext>
            </a:extLst>
          </p:cNvPr>
          <p:cNvCxnSpPr>
            <a:stCxn id="71" idx="2"/>
            <a:endCxn id="79" idx="0"/>
          </p:cNvCxnSpPr>
          <p:nvPr/>
        </p:nvCxnSpPr>
        <p:spPr>
          <a:xfrm>
            <a:off x="1652270" y="5550491"/>
            <a:ext cx="10831" cy="30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9333542-74F7-4EC2-A45B-2F7D4D48A996}"/>
              </a:ext>
            </a:extLst>
          </p:cNvPr>
          <p:cNvCxnSpPr>
            <a:stCxn id="72" idx="2"/>
            <a:endCxn id="81" idx="0"/>
          </p:cNvCxnSpPr>
          <p:nvPr/>
        </p:nvCxnSpPr>
        <p:spPr>
          <a:xfrm>
            <a:off x="4393064" y="5538655"/>
            <a:ext cx="5626" cy="26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79101C02-F16D-4C4A-A3C2-38F790696FA3}"/>
              </a:ext>
            </a:extLst>
          </p:cNvPr>
          <p:cNvCxnSpPr>
            <a:stCxn id="27" idx="2"/>
            <a:endCxn id="60" idx="0"/>
          </p:cNvCxnSpPr>
          <p:nvPr/>
        </p:nvCxnSpPr>
        <p:spPr>
          <a:xfrm>
            <a:off x="2881575" y="2777314"/>
            <a:ext cx="0" cy="237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0DB4B109-1427-4EF3-9C93-373C942185BC}"/>
              </a:ext>
            </a:extLst>
          </p:cNvPr>
          <p:cNvSpPr txBox="1"/>
          <p:nvPr/>
        </p:nvSpPr>
        <p:spPr>
          <a:xfrm>
            <a:off x="5768139" y="3171433"/>
            <a:ext cx="14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Контролер</a:t>
            </a: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C9D92032-35CB-40EF-8C4F-31661E98C7B5}"/>
              </a:ext>
            </a:extLst>
          </p:cNvPr>
          <p:cNvSpPr/>
          <p:nvPr/>
        </p:nvSpPr>
        <p:spPr>
          <a:xfrm>
            <a:off x="5528623" y="3023523"/>
            <a:ext cx="1791655" cy="705176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нак ''плюс'' 34">
            <a:extLst>
              <a:ext uri="{FF2B5EF4-FFF2-40B4-BE49-F238E27FC236}">
                <a16:creationId xmlns:a16="http://schemas.microsoft.com/office/drawing/2014/main" id="{531BFF1B-4648-4251-916B-3293A2C2BA0F}"/>
              </a:ext>
            </a:extLst>
          </p:cNvPr>
          <p:cNvSpPr/>
          <p:nvPr/>
        </p:nvSpPr>
        <p:spPr>
          <a:xfrm>
            <a:off x="4994302" y="3272912"/>
            <a:ext cx="341821" cy="2988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A7060DF-305A-4EF1-A883-56A84AA2ABE4}"/>
              </a:ext>
            </a:extLst>
          </p:cNvPr>
          <p:cNvSpPr txBox="1"/>
          <p:nvPr/>
        </p:nvSpPr>
        <p:spPr>
          <a:xfrm>
            <a:off x="7650066" y="887670"/>
            <a:ext cx="40064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расчетному счету или СКС выпускается ТКМ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Держатель карты дополнительно наделяется ролью «Контролер»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ЛК заводится таможенный представитель 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Подключается необходимое количество операторов (сотрудники таможенного представителя или декларанта)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из операторов заводит в ЛК шаблон на оплату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Создается распоряжение на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автооплату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операторов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Сотруднику финансового блока декларанта предоставляется доступ в ЛК с ролью «Контролер»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10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Овал 105">
            <a:extLst>
              <a:ext uri="{FF2B5EF4-FFF2-40B4-BE49-F238E27FC236}">
                <a16:creationId xmlns:a16="http://schemas.microsoft.com/office/drawing/2014/main" id="{C1CD182C-E76F-4331-B1E5-A7F6907AE9E6}"/>
              </a:ext>
            </a:extLst>
          </p:cNvPr>
          <p:cNvSpPr/>
          <p:nvPr/>
        </p:nvSpPr>
        <p:spPr>
          <a:xfrm>
            <a:off x="5118885" y="2548522"/>
            <a:ext cx="3106633" cy="3640456"/>
          </a:xfrm>
          <a:prstGeom prst="ellipse">
            <a:avLst/>
          </a:prstGeom>
          <a:solidFill>
            <a:schemeClr val="accent6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969F16ED-CD1F-4F07-93C6-8EBD346DC6A5}"/>
              </a:ext>
            </a:extLst>
          </p:cNvPr>
          <p:cNvSpPr/>
          <p:nvPr/>
        </p:nvSpPr>
        <p:spPr>
          <a:xfrm>
            <a:off x="329795" y="2407393"/>
            <a:ext cx="3106633" cy="3640456"/>
          </a:xfrm>
          <a:prstGeom prst="ellipse">
            <a:avLst/>
          </a:prstGeom>
          <a:solidFill>
            <a:schemeClr val="accent6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00488" y="441325"/>
            <a:ext cx="8123872" cy="719138"/>
          </a:xfrm>
        </p:spPr>
        <p:txBody>
          <a:bodyPr anchor="ctr">
            <a:noAutofit/>
          </a:bodyPr>
          <a:lstStyle/>
          <a:p>
            <a:r>
              <a:rPr lang="ru-RU" dirty="0"/>
              <a:t>5. ШИРОКАЯ НОМЕНКЛАТУРА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039D3-F107-4D86-9B15-982DA376A7BD}"/>
              </a:ext>
            </a:extLst>
          </p:cNvPr>
          <p:cNvSpPr txBox="1"/>
          <p:nvPr/>
        </p:nvSpPr>
        <p:spPr>
          <a:xfrm>
            <a:off x="4534723" y="1157108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УчВЭД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518FCD-DC12-401E-B24F-5703E90ED3D1}"/>
              </a:ext>
            </a:extLst>
          </p:cNvPr>
          <p:cNvSpPr txBox="1"/>
          <p:nvPr/>
        </p:nvSpPr>
        <p:spPr>
          <a:xfrm>
            <a:off x="2599425" y="2022571"/>
            <a:ext cx="50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Расчетный счет или СКС в Банке-эмитенте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E76192-DE50-4027-B3C6-144DEC427360}"/>
              </a:ext>
            </a:extLst>
          </p:cNvPr>
          <p:cNvSpPr txBox="1"/>
          <p:nvPr/>
        </p:nvSpPr>
        <p:spPr>
          <a:xfrm>
            <a:off x="3805833" y="4058764"/>
            <a:ext cx="110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ТКМ 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FD1FACA-C5AD-4B1A-95BE-2886BAB36A28}"/>
              </a:ext>
            </a:extLst>
          </p:cNvPr>
          <p:cNvSpPr/>
          <p:nvPr/>
        </p:nvSpPr>
        <p:spPr>
          <a:xfrm>
            <a:off x="4006432" y="1149484"/>
            <a:ext cx="2177650" cy="498660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9C64D939-51F4-4571-8DD6-EE29A88B1C88}"/>
              </a:ext>
            </a:extLst>
          </p:cNvPr>
          <p:cNvSpPr/>
          <p:nvPr/>
        </p:nvSpPr>
        <p:spPr>
          <a:xfrm>
            <a:off x="3629575" y="3859554"/>
            <a:ext cx="1385205" cy="751281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3AE1D3E6-7693-4483-9248-37CB705CD185}"/>
              </a:ext>
            </a:extLst>
          </p:cNvPr>
          <p:cNvSpPr/>
          <p:nvPr/>
        </p:nvSpPr>
        <p:spPr>
          <a:xfrm>
            <a:off x="2895561" y="1930154"/>
            <a:ext cx="4399391" cy="565609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C692B8-8881-4A02-8404-0C4581244221}"/>
              </a:ext>
            </a:extLst>
          </p:cNvPr>
          <p:cNvSpPr txBox="1"/>
          <p:nvPr/>
        </p:nvSpPr>
        <p:spPr>
          <a:xfrm>
            <a:off x="5482645" y="2957180"/>
            <a:ext cx="130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126AD7-9125-4345-B899-9495BFB10656}"/>
              </a:ext>
            </a:extLst>
          </p:cNvPr>
          <p:cNvSpPr txBox="1"/>
          <p:nvPr/>
        </p:nvSpPr>
        <p:spPr>
          <a:xfrm>
            <a:off x="8152105" y="1471472"/>
            <a:ext cx="36797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расчетному счету или СКС выпускается ТКМ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Сотруднику финансового блока компании-декларанта предоставляется доступ в ЛК с ролью «Контролер»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Контролер заводит договоры комиссий по видам таможенной процедуры и кодам ТНВЭД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Держатель карты подключает операторов (сотрудники таможенного представителя или компании декларанта)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Контролер получает отчетность в т.ч. с разнесением платежей по договорам комиссий</a:t>
            </a: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F7762966-4C79-4E50-9F95-7E7ECAD51482}"/>
              </a:ext>
            </a:extLst>
          </p:cNvPr>
          <p:cNvCxnSpPr>
            <a:cxnSpLocks/>
          </p:cNvCxnSpPr>
          <p:nvPr/>
        </p:nvCxnSpPr>
        <p:spPr>
          <a:xfrm>
            <a:off x="8149771" y="883835"/>
            <a:ext cx="0" cy="4853028"/>
          </a:xfrm>
          <a:prstGeom prst="line">
            <a:avLst/>
          </a:prstGeom>
          <a:ln>
            <a:solidFill>
              <a:srgbClr val="4B9A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D80F3ABB-7F7D-4769-AF20-8890C0488644}"/>
              </a:ext>
            </a:extLst>
          </p:cNvPr>
          <p:cNvSpPr/>
          <p:nvPr/>
        </p:nvSpPr>
        <p:spPr>
          <a:xfrm>
            <a:off x="5342730" y="2941240"/>
            <a:ext cx="1555902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FB0BE9-E0CF-4416-8647-6C1F9B366F73}"/>
              </a:ext>
            </a:extLst>
          </p:cNvPr>
          <p:cNvSpPr txBox="1"/>
          <p:nvPr/>
        </p:nvSpPr>
        <p:spPr>
          <a:xfrm>
            <a:off x="1347610" y="2820971"/>
            <a:ext cx="147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Договор комиссии 1</a:t>
            </a: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507CE8A6-D3F7-4224-A339-96A9E9648EF8}"/>
              </a:ext>
            </a:extLst>
          </p:cNvPr>
          <p:cNvSpPr/>
          <p:nvPr/>
        </p:nvSpPr>
        <p:spPr>
          <a:xfrm>
            <a:off x="1247093" y="2811220"/>
            <a:ext cx="1527663" cy="738475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72680E1C-A713-4ADC-9233-A1541CD934BC}"/>
              </a:ext>
            </a:extLst>
          </p:cNvPr>
          <p:cNvSpPr/>
          <p:nvPr/>
        </p:nvSpPr>
        <p:spPr>
          <a:xfrm rot="16200000">
            <a:off x="172048" y="4062812"/>
            <a:ext cx="1341937" cy="440957"/>
          </a:xfrm>
          <a:prstGeom prst="roundRect">
            <a:avLst/>
          </a:prstGeom>
          <a:noFill/>
          <a:ln w="25400">
            <a:solidFill>
              <a:srgbClr val="4B9A8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0E7B5F4-253E-445C-A4B4-56BF701D2665}"/>
              </a:ext>
            </a:extLst>
          </p:cNvPr>
          <p:cNvSpPr txBox="1"/>
          <p:nvPr/>
        </p:nvSpPr>
        <p:spPr>
          <a:xfrm rot="16200000">
            <a:off x="143660" y="4073989"/>
            <a:ext cx="13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Контролер</a:t>
            </a: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B85F7983-7B36-4402-857D-3A114EA172EA}"/>
              </a:ext>
            </a:extLst>
          </p:cNvPr>
          <p:cNvCxnSpPr>
            <a:stCxn id="24" idx="2"/>
            <a:endCxn id="27" idx="0"/>
          </p:cNvCxnSpPr>
          <p:nvPr/>
        </p:nvCxnSpPr>
        <p:spPr>
          <a:xfrm>
            <a:off x="5095257" y="1648144"/>
            <a:ext cx="0" cy="28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space réservé du numéro de diapositive 1">
            <a:extLst>
              <a:ext uri="{FF2B5EF4-FFF2-40B4-BE49-F238E27FC236}">
                <a16:creationId xmlns:a16="http://schemas.microsoft.com/office/drawing/2014/main" id="{5FD58C33-A229-4D92-A845-F5BBC3F7A034}"/>
              </a:ext>
            </a:extLst>
          </p:cNvPr>
          <p:cNvSpPr txBox="1">
            <a:spLocks/>
          </p:cNvSpPr>
          <p:nvPr/>
        </p:nvSpPr>
        <p:spPr>
          <a:xfrm>
            <a:off x="9281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rgbClr val="1D806E"/>
                </a:solidFill>
                <a:latin typeface="Ubuntu Condensed" panose="020B0506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1D4A96-407D-4D58-98FA-653C3D5BDD39}" type="slidenum">
              <a:rPr lang="en-US" sz="1200" smtClean="0">
                <a:solidFill>
                  <a:srgbClr val="000000"/>
                </a:solidFill>
              </a:rPr>
              <a:t>14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6D7477B-9D54-4513-AD6C-0803DEA1408E}"/>
              </a:ext>
            </a:extLst>
          </p:cNvPr>
          <p:cNvSpPr/>
          <p:nvPr/>
        </p:nvSpPr>
        <p:spPr>
          <a:xfrm>
            <a:off x="1247093" y="3872360"/>
            <a:ext cx="1527663" cy="738475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3817642-A6F5-4D61-B9B1-02656F8F8B9B}"/>
              </a:ext>
            </a:extLst>
          </p:cNvPr>
          <p:cNvSpPr txBox="1"/>
          <p:nvPr/>
        </p:nvSpPr>
        <p:spPr>
          <a:xfrm>
            <a:off x="1337382" y="3918431"/>
            <a:ext cx="147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Договор комиссии 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18BB14B-1195-4C08-B35F-AB746A9F98A0}"/>
              </a:ext>
            </a:extLst>
          </p:cNvPr>
          <p:cNvSpPr txBox="1"/>
          <p:nvPr/>
        </p:nvSpPr>
        <p:spPr>
          <a:xfrm>
            <a:off x="1316149" y="4929623"/>
            <a:ext cx="147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Договор комиссии 3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376C89D1-C0A6-4078-AC0D-B1CC77D990DA}"/>
              </a:ext>
            </a:extLst>
          </p:cNvPr>
          <p:cNvSpPr/>
          <p:nvPr/>
        </p:nvSpPr>
        <p:spPr>
          <a:xfrm>
            <a:off x="1247093" y="4929622"/>
            <a:ext cx="1527663" cy="738475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FED8916A-A66B-48DA-AA4D-40C833D08836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4322178" y="2495763"/>
            <a:ext cx="1642" cy="136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C0EB898A-54D1-4864-9F00-4A419F3B1979}"/>
              </a:ext>
            </a:extLst>
          </p:cNvPr>
          <p:cNvCxnSpPr>
            <a:cxnSpLocks/>
            <a:stCxn id="70" idx="3"/>
          </p:cNvCxnSpPr>
          <p:nvPr/>
        </p:nvCxnSpPr>
        <p:spPr>
          <a:xfrm>
            <a:off x="2774756" y="3180458"/>
            <a:ext cx="854819" cy="79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BC3ABB4D-1E73-4B58-8976-652591109515}"/>
              </a:ext>
            </a:extLst>
          </p:cNvPr>
          <p:cNvCxnSpPr>
            <a:cxnSpLocks/>
            <a:stCxn id="71" idx="3"/>
            <a:endCxn id="25" idx="1"/>
          </p:cNvCxnSpPr>
          <p:nvPr/>
        </p:nvCxnSpPr>
        <p:spPr>
          <a:xfrm flipV="1">
            <a:off x="2814802" y="4235195"/>
            <a:ext cx="814773" cy="6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D14C5A8D-CD35-4D35-A674-358F0ABD5220}"/>
              </a:ext>
            </a:extLst>
          </p:cNvPr>
          <p:cNvCxnSpPr>
            <a:cxnSpLocks/>
            <a:stCxn id="73" idx="3"/>
          </p:cNvCxnSpPr>
          <p:nvPr/>
        </p:nvCxnSpPr>
        <p:spPr>
          <a:xfrm flipV="1">
            <a:off x="2774756" y="4496930"/>
            <a:ext cx="854819" cy="801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15ECD5F4-F88D-42A1-B989-D13CC88E6B2D}"/>
              </a:ext>
            </a:extLst>
          </p:cNvPr>
          <p:cNvSpPr/>
          <p:nvPr/>
        </p:nvSpPr>
        <p:spPr>
          <a:xfrm rot="16200000">
            <a:off x="6141627" y="3942484"/>
            <a:ext cx="2706746" cy="736137"/>
          </a:xfrm>
          <a:prstGeom prst="roundRect">
            <a:avLst/>
          </a:prstGeom>
          <a:noFill/>
          <a:ln w="25400">
            <a:solidFill>
              <a:srgbClr val="4B9A8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A45E12A-008B-4A22-A4A6-0F70B5074C5A}"/>
              </a:ext>
            </a:extLst>
          </p:cNvPr>
          <p:cNvSpPr txBox="1"/>
          <p:nvPr/>
        </p:nvSpPr>
        <p:spPr>
          <a:xfrm rot="16200000">
            <a:off x="6126085" y="3947275"/>
            <a:ext cx="278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Таможенный </a:t>
            </a:r>
          </a:p>
          <a:p>
            <a:r>
              <a:rPr lang="ru-RU" dirty="0"/>
              <a:t>представитель</a:t>
            </a:r>
            <a:r>
              <a:rPr lang="en-US" dirty="0"/>
              <a:t>/ </a:t>
            </a:r>
            <a:r>
              <a:rPr lang="ru-RU" dirty="0"/>
              <a:t>декларант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89D24D4-5D57-48C4-89A1-2BD4E642D976}"/>
              </a:ext>
            </a:extLst>
          </p:cNvPr>
          <p:cNvSpPr txBox="1"/>
          <p:nvPr/>
        </p:nvSpPr>
        <p:spPr>
          <a:xfrm>
            <a:off x="5356736" y="4059035"/>
            <a:ext cx="130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 2</a:t>
            </a:r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id="{AF02F3D2-DD4A-4557-9FF0-5737F950462B}"/>
              </a:ext>
            </a:extLst>
          </p:cNvPr>
          <p:cNvSpPr/>
          <p:nvPr/>
        </p:nvSpPr>
        <p:spPr>
          <a:xfrm>
            <a:off x="5342730" y="4021118"/>
            <a:ext cx="1555902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8BBE222-2260-4E9C-B94F-AD8AA5ACFB1E}"/>
              </a:ext>
            </a:extLst>
          </p:cNvPr>
          <p:cNvSpPr txBox="1"/>
          <p:nvPr/>
        </p:nvSpPr>
        <p:spPr>
          <a:xfrm>
            <a:off x="5480680" y="5142140"/>
            <a:ext cx="130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 3</a:t>
            </a:r>
          </a:p>
        </p:txBody>
      </p:sp>
      <p:sp>
        <p:nvSpPr>
          <p:cNvPr id="96" name="Прямоугольник: скругленные углы 95">
            <a:extLst>
              <a:ext uri="{FF2B5EF4-FFF2-40B4-BE49-F238E27FC236}">
                <a16:creationId xmlns:a16="http://schemas.microsoft.com/office/drawing/2014/main" id="{3B8259A0-7E7B-496F-8AC9-D1DB5703E426}"/>
              </a:ext>
            </a:extLst>
          </p:cNvPr>
          <p:cNvSpPr/>
          <p:nvPr/>
        </p:nvSpPr>
        <p:spPr>
          <a:xfrm>
            <a:off x="5356736" y="5100996"/>
            <a:ext cx="1555902" cy="440957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393EA265-88FB-47B7-AA51-9AA818B6DE3A}"/>
              </a:ext>
            </a:extLst>
          </p:cNvPr>
          <p:cNvCxnSpPr>
            <a:endCxn id="63" idx="1"/>
          </p:cNvCxnSpPr>
          <p:nvPr/>
        </p:nvCxnSpPr>
        <p:spPr>
          <a:xfrm flipV="1">
            <a:off x="5014780" y="3161719"/>
            <a:ext cx="327950" cy="756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CC036399-32EB-4BCF-B24A-D64889951B1E}"/>
              </a:ext>
            </a:extLst>
          </p:cNvPr>
          <p:cNvCxnSpPr>
            <a:stCxn id="25" idx="3"/>
            <a:endCxn id="92" idx="1"/>
          </p:cNvCxnSpPr>
          <p:nvPr/>
        </p:nvCxnSpPr>
        <p:spPr>
          <a:xfrm>
            <a:off x="5014780" y="4235195"/>
            <a:ext cx="327950" cy="6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D87E76C9-D307-450A-9469-08C2FD3285F8}"/>
              </a:ext>
            </a:extLst>
          </p:cNvPr>
          <p:cNvCxnSpPr>
            <a:endCxn id="96" idx="1"/>
          </p:cNvCxnSpPr>
          <p:nvPr/>
        </p:nvCxnSpPr>
        <p:spPr>
          <a:xfrm>
            <a:off x="5014780" y="4564762"/>
            <a:ext cx="341956" cy="756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139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4B196B68-4DD2-4B74-8442-A4BF19B16AFD}"/>
              </a:ext>
            </a:extLst>
          </p:cNvPr>
          <p:cNvSpPr/>
          <p:nvPr/>
        </p:nvSpPr>
        <p:spPr>
          <a:xfrm>
            <a:off x="5008937" y="1437038"/>
            <a:ext cx="1778407" cy="4711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2565D0EA-AEBA-410C-B6AD-C1086D7C7619}"/>
              </a:ext>
            </a:extLst>
          </p:cNvPr>
          <p:cNvSpPr/>
          <p:nvPr/>
        </p:nvSpPr>
        <p:spPr>
          <a:xfrm>
            <a:off x="2911762" y="1429798"/>
            <a:ext cx="1778407" cy="4986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0984F802-F829-4ED6-A66D-BD9645210C16}"/>
              </a:ext>
            </a:extLst>
          </p:cNvPr>
          <p:cNvSpPr/>
          <p:nvPr/>
        </p:nvSpPr>
        <p:spPr>
          <a:xfrm>
            <a:off x="833642" y="1429798"/>
            <a:ext cx="1778407" cy="4986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00488" y="441325"/>
            <a:ext cx="7812087" cy="719138"/>
          </a:xfrm>
        </p:spPr>
        <p:txBody>
          <a:bodyPr anchor="ctr">
            <a:noAutofit/>
          </a:bodyPr>
          <a:lstStyle/>
          <a:p>
            <a:r>
              <a:rPr lang="ru-RU" dirty="0"/>
              <a:t>6. СХЕМА РАБОТЫ ДЛЯ ТАМОЖЕННОГО ПРЕДСТАВИТЕЛЯ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4" name="Espace réservé du numéro de diapositive 1"/>
          <p:cNvSpPr txBox="1">
            <a:spLocks/>
          </p:cNvSpPr>
          <p:nvPr/>
        </p:nvSpPr>
        <p:spPr>
          <a:xfrm>
            <a:off x="9281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rgbClr val="1D806E"/>
                </a:solidFill>
                <a:latin typeface="Ubuntu Condensed" panose="020B0506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1D4A96-407D-4D58-98FA-653C3D5BDD39}" type="slidenum">
              <a:rPr lang="en-US" sz="1200" smtClean="0">
                <a:solidFill>
                  <a:srgbClr val="000000"/>
                </a:solidFill>
              </a:rPr>
              <a:t>15</a:t>
            </a:fld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F7762966-4C79-4E50-9F95-7E7ECAD51482}"/>
              </a:ext>
            </a:extLst>
          </p:cNvPr>
          <p:cNvCxnSpPr>
            <a:cxnSpLocks/>
          </p:cNvCxnSpPr>
          <p:nvPr/>
        </p:nvCxnSpPr>
        <p:spPr>
          <a:xfrm>
            <a:off x="7522053" y="1064256"/>
            <a:ext cx="0" cy="5331070"/>
          </a:xfrm>
          <a:prstGeom prst="line">
            <a:avLst/>
          </a:prstGeom>
          <a:ln>
            <a:solidFill>
              <a:srgbClr val="4B9A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D4D0352-0F6F-4F02-BC25-E9227C7B7FD1}"/>
              </a:ext>
            </a:extLst>
          </p:cNvPr>
          <p:cNvSpPr txBox="1"/>
          <p:nvPr/>
        </p:nvSpPr>
        <p:spPr>
          <a:xfrm>
            <a:off x="3157724" y="4001151"/>
            <a:ext cx="14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Оператор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9982C0D2-7F62-491B-9AB7-8165056CD422}"/>
              </a:ext>
            </a:extLst>
          </p:cNvPr>
          <p:cNvSpPr/>
          <p:nvPr/>
        </p:nvSpPr>
        <p:spPr>
          <a:xfrm>
            <a:off x="2860439" y="2321678"/>
            <a:ext cx="1881052" cy="968185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5728C79-CA9B-4B95-BD7C-374A628322B0}"/>
              </a:ext>
            </a:extLst>
          </p:cNvPr>
          <p:cNvSpPr txBox="1"/>
          <p:nvPr/>
        </p:nvSpPr>
        <p:spPr>
          <a:xfrm>
            <a:off x="3033161" y="2412843"/>
            <a:ext cx="278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Таможенный представитель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A7060DF-305A-4EF1-A883-56A84AA2ABE4}"/>
              </a:ext>
            </a:extLst>
          </p:cNvPr>
          <p:cNvSpPr txBox="1"/>
          <p:nvPr/>
        </p:nvSpPr>
        <p:spPr>
          <a:xfrm>
            <a:off x="7477647" y="1160463"/>
            <a:ext cx="4006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 регистрируется в ЛК один раз по приглашению, которое он получает после того, как был впервые добавлен любым из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УчВЭДов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проведении оплаты из ЛК Оператор в поле «плательщик» из выпадающего списка выбирает соответствующего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УчВЭДа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 списке находятся все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УчВЭДы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которые добавили Оператора в своих ЛК. </a:t>
            </a: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Оператору в ЛК доступна информация о созданных на него распоряжениях на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автооплату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AutoNum type="arabicPeriod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70AF73-856A-4818-83D3-15756D0602FA}"/>
              </a:ext>
            </a:extLst>
          </p:cNvPr>
          <p:cNvSpPr txBox="1"/>
          <p:nvPr/>
        </p:nvSpPr>
        <p:spPr>
          <a:xfrm>
            <a:off x="1030711" y="1466612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УчВЭД</a:t>
            </a:r>
            <a:r>
              <a:rPr lang="ru-RU" dirty="0"/>
              <a:t> 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904DCE2-912F-4CE1-8F4D-A2A4B2BE23EF}"/>
              </a:ext>
            </a:extLst>
          </p:cNvPr>
          <p:cNvSpPr txBox="1"/>
          <p:nvPr/>
        </p:nvSpPr>
        <p:spPr>
          <a:xfrm>
            <a:off x="3108831" y="1466612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УчВЭД</a:t>
            </a:r>
            <a:r>
              <a:rPr lang="ru-RU" dirty="0"/>
              <a:t> 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B893209-D1EC-4A79-B2F1-7E13EF6F2D6F}"/>
              </a:ext>
            </a:extLst>
          </p:cNvPr>
          <p:cNvSpPr txBox="1"/>
          <p:nvPr/>
        </p:nvSpPr>
        <p:spPr>
          <a:xfrm>
            <a:off x="5206006" y="1473852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УчВЭД</a:t>
            </a:r>
            <a:r>
              <a:rPr lang="ru-RU" dirty="0"/>
              <a:t> 3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314A3DD9-71CC-427C-A186-AAC44ADD12DE}"/>
              </a:ext>
            </a:extLst>
          </p:cNvPr>
          <p:cNvSpPr/>
          <p:nvPr/>
        </p:nvSpPr>
        <p:spPr>
          <a:xfrm>
            <a:off x="2911762" y="3936487"/>
            <a:ext cx="1778407" cy="498660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093E499-5C89-487C-80AA-E55F0479ABCB}"/>
              </a:ext>
            </a:extLst>
          </p:cNvPr>
          <p:cNvCxnSpPr>
            <a:cxnSpLocks/>
            <a:stCxn id="67" idx="2"/>
          </p:cNvCxnSpPr>
          <p:nvPr/>
        </p:nvCxnSpPr>
        <p:spPr>
          <a:xfrm>
            <a:off x="1722846" y="1928458"/>
            <a:ext cx="1188916" cy="359536"/>
          </a:xfrm>
          <a:prstGeom prst="straightConnector1">
            <a:avLst/>
          </a:prstGeom>
          <a:ln w="25400">
            <a:solidFill>
              <a:srgbClr val="C9C9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C167146-A02E-45E9-B8ED-742A1299AC05}"/>
              </a:ext>
            </a:extLst>
          </p:cNvPr>
          <p:cNvCxnSpPr>
            <a:cxnSpLocks/>
            <a:stCxn id="69" idx="2"/>
            <a:endCxn id="73" idx="0"/>
          </p:cNvCxnSpPr>
          <p:nvPr/>
        </p:nvCxnSpPr>
        <p:spPr>
          <a:xfrm flipH="1">
            <a:off x="3800965" y="1928458"/>
            <a:ext cx="1" cy="393220"/>
          </a:xfrm>
          <a:prstGeom prst="straightConnector1">
            <a:avLst/>
          </a:prstGeom>
          <a:ln w="25400">
            <a:solidFill>
              <a:srgbClr val="F4B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ABB49133-ACAB-4995-8366-74F5B661D7C1}"/>
              </a:ext>
            </a:extLst>
          </p:cNvPr>
          <p:cNvCxnSpPr>
            <a:stCxn id="82" idx="2"/>
          </p:cNvCxnSpPr>
          <p:nvPr/>
        </p:nvCxnSpPr>
        <p:spPr>
          <a:xfrm flipH="1">
            <a:off x="4635144" y="1908147"/>
            <a:ext cx="1262997" cy="379847"/>
          </a:xfrm>
          <a:prstGeom prst="straightConnector1">
            <a:avLst/>
          </a:prstGeom>
          <a:ln w="25400"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C962A00-0852-4C1F-AB68-BDA106117A62}"/>
              </a:ext>
            </a:extLst>
          </p:cNvPr>
          <p:cNvCxnSpPr/>
          <p:nvPr/>
        </p:nvCxnSpPr>
        <p:spPr>
          <a:xfrm flipH="1">
            <a:off x="3033161" y="3289863"/>
            <a:ext cx="75670" cy="646624"/>
          </a:xfrm>
          <a:prstGeom prst="straightConnector1">
            <a:avLst/>
          </a:prstGeom>
          <a:ln w="25400">
            <a:solidFill>
              <a:srgbClr val="C9C9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AA6148B2-B4F3-42DC-A11E-F7B56C8E017B}"/>
              </a:ext>
            </a:extLst>
          </p:cNvPr>
          <p:cNvCxnSpPr>
            <a:stCxn id="73" idx="2"/>
            <a:endCxn id="85" idx="0"/>
          </p:cNvCxnSpPr>
          <p:nvPr/>
        </p:nvCxnSpPr>
        <p:spPr>
          <a:xfrm>
            <a:off x="3800965" y="3289863"/>
            <a:ext cx="1" cy="646624"/>
          </a:xfrm>
          <a:prstGeom prst="straightConnector1">
            <a:avLst/>
          </a:prstGeom>
          <a:ln w="25400">
            <a:solidFill>
              <a:srgbClr val="F4B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C91D2072-B1F8-4643-A6F9-9B4B4704BCDF}"/>
              </a:ext>
            </a:extLst>
          </p:cNvPr>
          <p:cNvCxnSpPr/>
          <p:nvPr/>
        </p:nvCxnSpPr>
        <p:spPr>
          <a:xfrm>
            <a:off x="4410063" y="3300935"/>
            <a:ext cx="148698" cy="646624"/>
          </a:xfrm>
          <a:prstGeom prst="straightConnector1">
            <a:avLst/>
          </a:prstGeom>
          <a:ln w="25400"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871B3774-3641-45EF-B1CF-FD2B9C205189}"/>
              </a:ext>
            </a:extLst>
          </p:cNvPr>
          <p:cNvSpPr/>
          <p:nvPr/>
        </p:nvSpPr>
        <p:spPr>
          <a:xfrm>
            <a:off x="3676948" y="4712673"/>
            <a:ext cx="1778407" cy="498660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0493C05-567E-43C5-A638-FA22266B229F}"/>
              </a:ext>
            </a:extLst>
          </p:cNvPr>
          <p:cNvSpPr txBox="1"/>
          <p:nvPr/>
        </p:nvSpPr>
        <p:spPr>
          <a:xfrm>
            <a:off x="3874017" y="4749487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УчВЭД</a:t>
            </a:r>
            <a:r>
              <a:rPr lang="ru-RU" dirty="0"/>
              <a:t> 1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F0535D2D-5BA8-46AD-B769-1DC0B7461FD4}"/>
              </a:ext>
            </a:extLst>
          </p:cNvPr>
          <p:cNvSpPr/>
          <p:nvPr/>
        </p:nvSpPr>
        <p:spPr>
          <a:xfrm>
            <a:off x="3676948" y="5307002"/>
            <a:ext cx="1778407" cy="498660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BA513BB-B944-42EB-BC5D-E3CBD02F58A0}"/>
              </a:ext>
            </a:extLst>
          </p:cNvPr>
          <p:cNvSpPr txBox="1"/>
          <p:nvPr/>
        </p:nvSpPr>
        <p:spPr>
          <a:xfrm>
            <a:off x="3874017" y="5343816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УчВЭД</a:t>
            </a:r>
            <a:r>
              <a:rPr lang="ru-RU" dirty="0"/>
              <a:t> 2</a:t>
            </a: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B296423F-253F-4D43-B3AA-5E9B7821CE73}"/>
              </a:ext>
            </a:extLst>
          </p:cNvPr>
          <p:cNvSpPr/>
          <p:nvPr/>
        </p:nvSpPr>
        <p:spPr>
          <a:xfrm>
            <a:off x="3676948" y="5885241"/>
            <a:ext cx="1778407" cy="471109"/>
          </a:xfrm>
          <a:prstGeom prst="roundRect">
            <a:avLst/>
          </a:prstGeom>
          <a:noFill/>
          <a:ln w="25400">
            <a:solidFill>
              <a:srgbClr val="4B9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1BFBA2E-D75A-4301-915F-3224C2CB1B2D}"/>
              </a:ext>
            </a:extLst>
          </p:cNvPr>
          <p:cNvSpPr txBox="1"/>
          <p:nvPr/>
        </p:nvSpPr>
        <p:spPr>
          <a:xfrm>
            <a:off x="3874017" y="5922055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УчВЭД</a:t>
            </a:r>
            <a:r>
              <a:rPr lang="ru-RU" dirty="0"/>
              <a:t> 3</a:t>
            </a:r>
          </a:p>
        </p:txBody>
      </p: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id="{51A75616-695B-479B-B953-5E41AF6CFBA0}"/>
              </a:ext>
            </a:extLst>
          </p:cNvPr>
          <p:cNvCxnSpPr>
            <a:stCxn id="85" idx="1"/>
            <a:endCxn id="86" idx="1"/>
          </p:cNvCxnSpPr>
          <p:nvPr/>
        </p:nvCxnSpPr>
        <p:spPr>
          <a:xfrm rot="10800000" flipH="1" flipV="1">
            <a:off x="2911762" y="4185817"/>
            <a:ext cx="765186" cy="776186"/>
          </a:xfrm>
          <a:prstGeom prst="bentConnector3">
            <a:avLst>
              <a:gd name="adj1" fmla="val -298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: уступ 49">
            <a:extLst>
              <a:ext uri="{FF2B5EF4-FFF2-40B4-BE49-F238E27FC236}">
                <a16:creationId xmlns:a16="http://schemas.microsoft.com/office/drawing/2014/main" id="{9BF76CE4-2CEF-4492-B8AF-14FEED0B700E}"/>
              </a:ext>
            </a:extLst>
          </p:cNvPr>
          <p:cNvCxnSpPr>
            <a:endCxn id="88" idx="1"/>
          </p:cNvCxnSpPr>
          <p:nvPr/>
        </p:nvCxnSpPr>
        <p:spPr>
          <a:xfrm>
            <a:off x="2711125" y="4943362"/>
            <a:ext cx="965823" cy="612970"/>
          </a:xfrm>
          <a:prstGeom prst="bentConnector3">
            <a:avLst>
              <a:gd name="adj1" fmla="val -34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Соединитель: уступ 96">
            <a:extLst>
              <a:ext uri="{FF2B5EF4-FFF2-40B4-BE49-F238E27FC236}">
                <a16:creationId xmlns:a16="http://schemas.microsoft.com/office/drawing/2014/main" id="{544F5731-CA5A-4283-8669-D1B79B845464}"/>
              </a:ext>
            </a:extLst>
          </p:cNvPr>
          <p:cNvCxnSpPr>
            <a:endCxn id="91" idx="1"/>
          </p:cNvCxnSpPr>
          <p:nvPr/>
        </p:nvCxnSpPr>
        <p:spPr>
          <a:xfrm>
            <a:off x="2711125" y="5556332"/>
            <a:ext cx="965823" cy="564464"/>
          </a:xfrm>
          <a:prstGeom prst="bentConnector3">
            <a:avLst>
              <a:gd name="adj1" fmla="val -34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2E8CDCB-C1A0-4F14-9B43-5B65CCDDDF08}"/>
              </a:ext>
            </a:extLst>
          </p:cNvPr>
          <p:cNvSpPr txBox="1"/>
          <p:nvPr/>
        </p:nvSpPr>
        <p:spPr>
          <a:xfrm rot="16200000">
            <a:off x="1525126" y="5026666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  п  л  а  т  а</a:t>
            </a:r>
          </a:p>
        </p:txBody>
      </p:sp>
    </p:spTree>
    <p:extLst>
      <p:ext uri="{BB962C8B-B14F-4D97-AF65-F5344CB8AC3E}">
        <p14:creationId xmlns:p14="http://schemas.microsoft.com/office/powerpoint/2010/main" val="1871168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00488" y="441325"/>
            <a:ext cx="7812087" cy="719138"/>
          </a:xfrm>
        </p:spPr>
        <p:txBody>
          <a:bodyPr anchor="ctr">
            <a:noAutofit/>
          </a:bodyPr>
          <a:lstStyle/>
          <a:p>
            <a:r>
              <a:rPr lang="ru-RU" dirty="0"/>
              <a:t>ДЕМОНСТРАЦИЯ РАБОТЫ ЛК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4" name="Espace réservé du numéro de diapositive 1"/>
          <p:cNvSpPr txBox="1">
            <a:spLocks/>
          </p:cNvSpPr>
          <p:nvPr/>
        </p:nvSpPr>
        <p:spPr>
          <a:xfrm>
            <a:off x="9281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rgbClr val="1D806E"/>
                </a:solidFill>
                <a:latin typeface="Ubuntu Condensed" panose="020B0506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1D4A96-407D-4D58-98FA-653C3D5BDD39}" type="slidenum">
              <a:rPr lang="en-US" sz="1200" smtClean="0">
                <a:solidFill>
                  <a:srgbClr val="000000"/>
                </a:solidFill>
              </a:rPr>
              <a:t>16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457E2D-8A54-4A36-888B-EBEF828E6C2B}"/>
              </a:ext>
            </a:extLst>
          </p:cNvPr>
          <p:cNvSpPr txBox="1"/>
          <p:nvPr/>
        </p:nvSpPr>
        <p:spPr>
          <a:xfrm>
            <a:off x="2040292" y="2052179"/>
            <a:ext cx="1687962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КОНТРОЛЕР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E50679-5E09-478F-8DDA-AFB80D7B026A}"/>
              </a:ext>
            </a:extLst>
          </p:cNvPr>
          <p:cNvGrpSpPr/>
          <p:nvPr/>
        </p:nvGrpSpPr>
        <p:grpSpPr>
          <a:xfrm>
            <a:off x="1230027" y="1435866"/>
            <a:ext cx="9539849" cy="4800600"/>
            <a:chOff x="1196977" y="1524001"/>
            <a:chExt cx="9539849" cy="4800600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53BA45E9-1997-403D-8641-5F4FB019414E}"/>
                </a:ext>
              </a:extLst>
            </p:cNvPr>
            <p:cNvGrpSpPr/>
            <p:nvPr/>
          </p:nvGrpSpPr>
          <p:grpSpPr>
            <a:xfrm>
              <a:off x="1196977" y="1524001"/>
              <a:ext cx="9539849" cy="4800600"/>
              <a:chOff x="1196975" y="1524001"/>
              <a:chExt cx="9798050" cy="4800600"/>
            </a:xfrm>
          </p:grpSpPr>
          <p:sp>
            <p:nvSpPr>
              <p:cNvPr id="30" name="Прямоугольник: скругленные углы 10">
                <a:extLst>
                  <a:ext uri="{FF2B5EF4-FFF2-40B4-BE49-F238E27FC236}">
                    <a16:creationId xmlns:a16="http://schemas.microsoft.com/office/drawing/2014/main" id="{8BD403DD-108A-484D-9081-5E1EAFED8CBC}"/>
                  </a:ext>
                </a:extLst>
              </p:cNvPr>
              <p:cNvSpPr/>
              <p:nvPr/>
            </p:nvSpPr>
            <p:spPr>
              <a:xfrm>
                <a:off x="1196975" y="1524001"/>
                <a:ext cx="9798050" cy="4800600"/>
              </a:xfrm>
              <a:prstGeom prst="roundRect">
                <a:avLst>
                  <a:gd name="adj" fmla="val 3221"/>
                </a:avLst>
              </a:prstGeom>
              <a:solidFill>
                <a:srgbClr val="6AABA0"/>
              </a:solidFill>
              <a:ln>
                <a:gradFill flip="none" rotWithShape="1"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27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E7B58C-6BAE-48F7-B48A-AC6633FC4FBB}"/>
                  </a:ext>
                </a:extLst>
              </p:cNvPr>
              <p:cNvSpPr txBox="1"/>
              <p:nvPr/>
            </p:nvSpPr>
            <p:spPr>
              <a:xfrm>
                <a:off x="5299518" y="6019761"/>
                <a:ext cx="3471188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sz="1400" dirty="0">
                    <a:solidFill>
                      <a:schemeClr val="bg1"/>
                    </a:solidFill>
                  </a:rPr>
                  <a:t>Приятного просмотра!</a:t>
                </a:r>
              </a:p>
            </p:txBody>
          </p:sp>
        </p:grpSp>
        <p:sp>
          <p:nvSpPr>
            <p:cNvPr id="28" name="Прямоугольник: скругленные углы 10">
              <a:extLst>
                <a:ext uri="{FF2B5EF4-FFF2-40B4-BE49-F238E27FC236}">
                  <a16:creationId xmlns:a16="http://schemas.microsoft.com/office/drawing/2014/main" id="{B9585116-9305-4F74-AE50-4F4DBD29D433}"/>
                </a:ext>
              </a:extLst>
            </p:cNvPr>
            <p:cNvSpPr/>
            <p:nvPr/>
          </p:nvSpPr>
          <p:spPr>
            <a:xfrm>
              <a:off x="1358325" y="1682945"/>
              <a:ext cx="9217152" cy="4289651"/>
            </a:xfrm>
            <a:prstGeom prst="roundRect">
              <a:avLst>
                <a:gd name="adj" fmla="val 3221"/>
              </a:avLst>
            </a:prstGeom>
            <a:blipFill>
              <a:blip r:embed="rId3"/>
              <a:stretch>
                <a:fillRect/>
              </a:stretch>
            </a:blip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67588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900488" y="524525"/>
            <a:ext cx="7812086" cy="553998"/>
          </a:xfrm>
        </p:spPr>
        <p:txBody>
          <a:bodyPr anchor="ctr"/>
          <a:lstStyle/>
          <a:p>
            <a:r>
              <a:rPr lang="ru-RU" dirty="0"/>
              <a:t>ТАМОЖЕННАЯ КАРТА МИР – ИННОВАЦИОННЫЙ ПОДХОД </a:t>
            </a:r>
            <a:br>
              <a:rPr lang="ru-RU" dirty="0"/>
            </a:br>
            <a:r>
              <a:rPr lang="ru-RU" dirty="0"/>
              <a:t>К ТАМОЖЕННЫМ ПЛАТЕЖАМ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37463" y="3199833"/>
            <a:ext cx="6891267" cy="3170099"/>
          </a:xfrm>
        </p:spPr>
        <p:txBody>
          <a:bodyPr wrap="square" lIns="36000" rIns="36000">
            <a:spAutoFit/>
          </a:bodyPr>
          <a:lstStyle/>
          <a:p>
            <a:pPr marL="216000"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ТКМ ПРЕДНАЗАНЧЕНА ДЛЯ СОВЕРШЕНИЯ ОПЕРАЦИЙ ПО ПЕРЕВОДУ ДЕНЕЖНЫХ СРЕДСТВ В ЦЕЛЯХ УПЛАТЫ ТАМОЖЕННЫХ ПЛАТЕЖЕЙ В ЛИЧНОМ КАБИНЕТЕ «КП РИТЕЙЛ» И/ИЛИ ПРОГРАММАХ ЭЛЕКТРОННОГО ДЕКЛАРИРОВАНИЯ</a:t>
            </a:r>
          </a:p>
          <a:p>
            <a:pPr marL="216000"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ТКМ – ВИРТУАЛЬНАЯ КАРТА: ЕЕ ВЫПУСК ОСУЩЕСТВЛЯЕТСЯ БЕЗ ФИЗИЧЕСКОГО НОСИТЕЛЯ</a:t>
            </a:r>
          </a:p>
          <a:p>
            <a:pPr marL="216000"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КАРТА ВЫПУСКАЕТСЯ К СПЕЦИАЛЬНОМУ КАРТОЧНОМУ ИЛИ РАСЧЕТНОМУ СЧЕТУ*</a:t>
            </a:r>
          </a:p>
        </p:txBody>
      </p:sp>
      <p:sp>
        <p:nvSpPr>
          <p:cNvPr id="16" name="Полилиния 22">
            <a:extLst>
              <a:ext uri="{FF2B5EF4-FFF2-40B4-BE49-F238E27FC236}">
                <a16:creationId xmlns:a16="http://schemas.microsoft.com/office/drawing/2014/main" id="{9F179B38-2A56-4FF8-9267-8A6C15C46D52}"/>
              </a:ext>
            </a:extLst>
          </p:cNvPr>
          <p:cNvSpPr/>
          <p:nvPr/>
        </p:nvSpPr>
        <p:spPr>
          <a:xfrm>
            <a:off x="771664" y="3365075"/>
            <a:ext cx="108000" cy="108000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489889"/>
          </a:solidFill>
          <a:ln w="25400">
            <a:solidFill>
              <a:srgbClr val="48988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ru-RU" sz="1400" dirty="0">
              <a:solidFill>
                <a:schemeClr val="accent4"/>
              </a:solidFill>
              <a:latin typeface="Ubuntu Condensed" panose="020B0506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олилиния 22">
            <a:extLst>
              <a:ext uri="{FF2B5EF4-FFF2-40B4-BE49-F238E27FC236}">
                <a16:creationId xmlns:a16="http://schemas.microsoft.com/office/drawing/2014/main" id="{9F179B38-2A56-4FF8-9267-8A6C15C46D52}"/>
              </a:ext>
            </a:extLst>
          </p:cNvPr>
          <p:cNvSpPr/>
          <p:nvPr/>
        </p:nvSpPr>
        <p:spPr>
          <a:xfrm>
            <a:off x="775837" y="4996200"/>
            <a:ext cx="108000" cy="108000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489889"/>
          </a:solidFill>
          <a:ln w="25400">
            <a:solidFill>
              <a:srgbClr val="48988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ru-RU" sz="1400" dirty="0">
              <a:solidFill>
                <a:schemeClr val="accent4"/>
              </a:solidFill>
              <a:latin typeface="Ubuntu Condensed" panose="020B0506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олилиния 22">
            <a:extLst>
              <a:ext uri="{FF2B5EF4-FFF2-40B4-BE49-F238E27FC236}">
                <a16:creationId xmlns:a16="http://schemas.microsoft.com/office/drawing/2014/main" id="{9F179B38-2A56-4FF8-9267-8A6C15C46D52}"/>
              </a:ext>
            </a:extLst>
          </p:cNvPr>
          <p:cNvSpPr/>
          <p:nvPr/>
        </p:nvSpPr>
        <p:spPr>
          <a:xfrm>
            <a:off x="771664" y="5747774"/>
            <a:ext cx="108000" cy="108000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489889"/>
          </a:solidFill>
          <a:ln w="25400">
            <a:solidFill>
              <a:srgbClr val="48988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ru-RU" sz="1400" dirty="0">
              <a:solidFill>
                <a:schemeClr val="accent4"/>
              </a:solidFill>
              <a:latin typeface="Ubuntu Condensed" panose="020B0506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594567"/>
            <a:ext cx="12192000" cy="1188000"/>
          </a:xfrm>
          <a:prstGeom prst="rect">
            <a:avLst/>
          </a:prstGeom>
          <a:solidFill>
            <a:srgbClr val="489889"/>
          </a:solidFill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 panose="020B0506030602030204" pitchFamily="34" charset="0"/>
              </a:rPr>
              <a:t>ТАМОЖЕННАЯ КАРТА МИР (ТКМ) – РЕЗУЛЬТАТ СТРАТЕГИЧЕСКОГО ПАРТНЕРСТВА </a:t>
            </a:r>
            <a:br>
              <a:rPr lang="ru-RU" sz="2000" dirty="0">
                <a:solidFill>
                  <a:schemeClr val="bg1"/>
                </a:solidFill>
                <a:latin typeface="Ubuntu Condensed" panose="020B050603060203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Ubuntu Condensed" panose="020B0506030602030204" pitchFamily="34" charset="0"/>
              </a:rPr>
              <a:t>НАЦИОНАЛЬНОЙ СИСТЕМЫ ПЛАТЕЖНЫХ КАРТ (НСПК) И ООО «КП РИТЕЙЛ»</a:t>
            </a:r>
            <a:r>
              <a:rPr lang="en-US" sz="2000" dirty="0">
                <a:solidFill>
                  <a:schemeClr val="bg1"/>
                </a:solidFill>
                <a:latin typeface="Ubuntu Condensed" panose="020B0506030602030204" pitchFamily="34" charset="0"/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Ubuntu Condensed" panose="020B0506030602030204" pitchFamily="34" charset="0"/>
              </a:rPr>
              <a:t>(</a:t>
            </a:r>
            <a:r>
              <a:rPr lang="ru-RU" sz="2000" dirty="0">
                <a:solidFill>
                  <a:schemeClr val="bg1"/>
                </a:solidFill>
                <a:latin typeface="Ubuntu Condensed" panose="020B0506030602030204" pitchFamily="34" charset="0"/>
              </a:rPr>
              <a:t>С</a:t>
            </a:r>
            <a:r>
              <a:rPr lang="en-US" sz="2000" dirty="0">
                <a:solidFill>
                  <a:schemeClr val="bg1"/>
                </a:solidFill>
                <a:latin typeface="Ubuntu Condensed" panose="020B0506030602030204" pitchFamily="34" charset="0"/>
              </a:rPr>
              <a:t> 31.08.22 </a:t>
            </a:r>
            <a:r>
              <a:rPr lang="ru-RU" sz="2000" dirty="0">
                <a:solidFill>
                  <a:schemeClr val="bg1"/>
                </a:solidFill>
                <a:latin typeface="Ubuntu Condensed" panose="020B0506030602030204" pitchFamily="34" charset="0"/>
              </a:rPr>
              <a:t>ВХОДИТ В ГРУППУ</a:t>
            </a:r>
            <a:r>
              <a:rPr lang="en-US" sz="2000" dirty="0">
                <a:solidFill>
                  <a:schemeClr val="bg1"/>
                </a:solidFill>
                <a:latin typeface="Ubuntu Condensed" panose="020B050603060203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Ubuntu Condensed" panose="020B0506030602030204" pitchFamily="34" charset="0"/>
              </a:rPr>
              <a:t>«ГАЗПРОМБАНКА»</a:t>
            </a:r>
            <a:r>
              <a:rPr lang="en-US" sz="2000" dirty="0">
                <a:solidFill>
                  <a:schemeClr val="bg1"/>
                </a:solidFill>
                <a:latin typeface="Ubuntu Condensed" panose="020B0506030602030204" pitchFamily="34" charset="0"/>
              </a:rPr>
              <a:t>)</a:t>
            </a:r>
            <a:endParaRPr lang="ru-RU" sz="2000" dirty="0">
              <a:solidFill>
                <a:schemeClr val="bg1"/>
              </a:solidFill>
              <a:latin typeface="Ubuntu Condensed" panose="020B0506030602030204" pitchFamily="34" charset="0"/>
            </a:endParaRPr>
          </a:p>
        </p:txBody>
      </p:sp>
      <p:sp>
        <p:nvSpPr>
          <p:cNvPr id="15" name="Espace réservé du numéro de diapositive 1"/>
          <p:cNvSpPr txBox="1">
            <a:spLocks/>
          </p:cNvSpPr>
          <p:nvPr/>
        </p:nvSpPr>
        <p:spPr>
          <a:xfrm>
            <a:off x="9281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rgbClr val="1D806E"/>
                </a:solidFill>
                <a:latin typeface="Ubuntu Condensed" panose="020B0506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73DDBE-E52C-4D5D-A73B-2435076B34DF}" type="slidenum">
              <a:rPr lang="en-US" sz="1200" smtClean="0">
                <a:solidFill>
                  <a:schemeClr val="tx1"/>
                </a:solidFill>
              </a:rPr>
              <a:t>2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DC159CC-3C34-4F5F-881B-A34C3FF73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74" y="3390719"/>
            <a:ext cx="3921486" cy="2450929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grpSp>
        <p:nvGrpSpPr>
          <p:cNvPr id="6" name="Группа 5"/>
          <p:cNvGrpSpPr/>
          <p:nvPr/>
        </p:nvGrpSpPr>
        <p:grpSpPr>
          <a:xfrm>
            <a:off x="8185991" y="3543020"/>
            <a:ext cx="1656000" cy="468000"/>
            <a:chOff x="7433746" y="3458210"/>
            <a:chExt cx="1656000" cy="46800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433746" y="3458210"/>
              <a:ext cx="1656000" cy="468000"/>
            </a:xfrm>
            <a:prstGeom prst="roundRect">
              <a:avLst>
                <a:gd name="adj" fmla="val 26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493" y="3494210"/>
              <a:ext cx="1485929" cy="396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Прогноз роста тур потока по данным АТОР">
            <a:extLst>
              <a:ext uri="{FF2B5EF4-FFF2-40B4-BE49-F238E27FC236}">
                <a16:creationId xmlns:a16="http://schemas.microsoft.com/office/drawing/2014/main" id="{5F5B7B0D-AFCE-442D-A171-7DF1564441DD}"/>
              </a:ext>
            </a:extLst>
          </p:cNvPr>
          <p:cNvSpPr txBox="1"/>
          <p:nvPr/>
        </p:nvSpPr>
        <p:spPr>
          <a:xfrm>
            <a:off x="737463" y="6480515"/>
            <a:ext cx="6550027" cy="21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36000" rIns="45719" bIns="36000">
            <a:spAutoFit/>
          </a:bodyPr>
          <a:lstStyle>
            <a:lvl1pPr marL="70184" indent="-70184">
              <a:buSzPct val="100000"/>
              <a:buChar char="*"/>
              <a:defRPr sz="70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r>
              <a:rPr lang="ru-RU" sz="900" dirty="0">
                <a:solidFill>
                  <a:srgbClr val="151515"/>
                </a:solidFill>
                <a:latin typeface="Ubuntu Condensed" panose="020B0506030602030204" pitchFamily="34" charset="0"/>
              </a:rPr>
              <a:t>* Зависит от Банка-эмитента</a:t>
            </a:r>
          </a:p>
        </p:txBody>
      </p:sp>
    </p:spTree>
    <p:extLst>
      <p:ext uri="{BB962C8B-B14F-4D97-AF65-F5344CB8AC3E}">
        <p14:creationId xmlns:p14="http://schemas.microsoft.com/office/powerpoint/2010/main" val="165430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Слайд think-cell" r:id="rId5" imgW="345" imgH="355" progId="TCLayout.ActiveDocument.1">
                  <p:embed/>
                </p:oleObj>
              </mc:Choice>
              <mc:Fallback>
                <p:oleObj name="Слайд think-cell" r:id="rId5" imgW="345" imgH="355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900488" y="663024"/>
            <a:ext cx="7812086" cy="276999"/>
          </a:xfrm>
        </p:spPr>
        <p:txBody>
          <a:bodyPr vert="horz" anchor="ctr"/>
          <a:lstStyle/>
          <a:p>
            <a:r>
              <a:rPr lang="ru-RU" dirty="0"/>
              <a:t>ПРЕИМУЩЕСТВА ТАМОЖЕННОЙ КАРТЫ «МИР»</a:t>
            </a:r>
          </a:p>
        </p:txBody>
      </p:sp>
      <p:sp>
        <p:nvSpPr>
          <p:cNvPr id="15" name="Espace réservé du numéro de diapositive 1"/>
          <p:cNvSpPr txBox="1">
            <a:spLocks/>
          </p:cNvSpPr>
          <p:nvPr/>
        </p:nvSpPr>
        <p:spPr>
          <a:xfrm>
            <a:off x="9281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rgbClr val="1D806E"/>
                </a:solidFill>
                <a:latin typeface="Ubuntu Condensed" panose="020B0506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73DDBE-E52C-4D5D-A73B-2435076B34DF}" type="slidenum">
              <a:rPr lang="en-US" sz="1200" smtClean="0">
                <a:solidFill>
                  <a:schemeClr val="tx1"/>
                </a:solidFill>
              </a:rPr>
              <a:t>3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: скругленные углы 23">
            <a:extLst>
              <a:ext uri="{FF2B5EF4-FFF2-40B4-BE49-F238E27FC236}">
                <a16:creationId xmlns:a16="http://schemas.microsoft.com/office/drawing/2014/main" id="{999A8742-7A32-4115-9E59-F12142E0F726}"/>
              </a:ext>
            </a:extLst>
          </p:cNvPr>
          <p:cNvSpPr/>
          <p:nvPr/>
        </p:nvSpPr>
        <p:spPr>
          <a:xfrm>
            <a:off x="486195" y="1324236"/>
            <a:ext cx="3600000" cy="2456205"/>
          </a:xfrm>
          <a:prstGeom prst="roundRect">
            <a:avLst>
              <a:gd name="adj" fmla="val 5765"/>
            </a:avLst>
          </a:prstGeom>
          <a:solidFill>
            <a:srgbClr val="1D806E"/>
          </a:solidFill>
          <a:ln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9">
            <a:extLst>
              <a:ext uri="{FF2B5EF4-FFF2-40B4-BE49-F238E27FC236}">
                <a16:creationId xmlns:a16="http://schemas.microsoft.com/office/drawing/2014/main" id="{CE49612F-4FF9-4C0A-9B66-89D67D74ECAC}"/>
              </a:ext>
            </a:extLst>
          </p:cNvPr>
          <p:cNvSpPr/>
          <p:nvPr/>
        </p:nvSpPr>
        <p:spPr>
          <a:xfrm>
            <a:off x="4299385" y="1324236"/>
            <a:ext cx="3600000" cy="2456205"/>
          </a:xfrm>
          <a:prstGeom prst="roundRect">
            <a:avLst>
              <a:gd name="adj" fmla="val 5765"/>
            </a:avLst>
          </a:prstGeom>
          <a:solidFill>
            <a:srgbClr val="489889"/>
          </a:solidFill>
          <a:ln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31">
            <a:extLst>
              <a:ext uri="{FF2B5EF4-FFF2-40B4-BE49-F238E27FC236}">
                <a16:creationId xmlns:a16="http://schemas.microsoft.com/office/drawing/2014/main" id="{B116F328-B05A-40F7-95B2-0F26D5440BED}"/>
              </a:ext>
            </a:extLst>
          </p:cNvPr>
          <p:cNvSpPr/>
          <p:nvPr/>
        </p:nvSpPr>
        <p:spPr>
          <a:xfrm>
            <a:off x="8112575" y="1324236"/>
            <a:ext cx="3600000" cy="2456205"/>
          </a:xfrm>
          <a:prstGeom prst="roundRect">
            <a:avLst>
              <a:gd name="adj" fmla="val 5765"/>
            </a:avLst>
          </a:prstGeom>
          <a:solidFill>
            <a:srgbClr val="6AABA0"/>
          </a:solidFill>
          <a:ln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35">
            <a:extLst>
              <a:ext uri="{FF2B5EF4-FFF2-40B4-BE49-F238E27FC236}">
                <a16:creationId xmlns:a16="http://schemas.microsoft.com/office/drawing/2014/main" id="{25F3482A-EC87-4CB6-9722-A01FC60EBDD9}"/>
              </a:ext>
            </a:extLst>
          </p:cNvPr>
          <p:cNvSpPr/>
          <p:nvPr/>
        </p:nvSpPr>
        <p:spPr>
          <a:xfrm>
            <a:off x="486195" y="3990676"/>
            <a:ext cx="3600000" cy="2456205"/>
          </a:xfrm>
          <a:prstGeom prst="roundRect">
            <a:avLst>
              <a:gd name="adj" fmla="val 5765"/>
            </a:avLst>
          </a:prstGeom>
          <a:solidFill>
            <a:srgbClr val="1D806E"/>
          </a:solidFill>
          <a:ln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36">
            <a:extLst>
              <a:ext uri="{FF2B5EF4-FFF2-40B4-BE49-F238E27FC236}">
                <a16:creationId xmlns:a16="http://schemas.microsoft.com/office/drawing/2014/main" id="{14A23249-9AFA-4156-A1CA-D5C1F0D16BAD}"/>
              </a:ext>
            </a:extLst>
          </p:cNvPr>
          <p:cNvSpPr/>
          <p:nvPr/>
        </p:nvSpPr>
        <p:spPr>
          <a:xfrm>
            <a:off x="4299385" y="3990676"/>
            <a:ext cx="3600000" cy="2456205"/>
          </a:xfrm>
          <a:prstGeom prst="roundRect">
            <a:avLst>
              <a:gd name="adj" fmla="val 5765"/>
            </a:avLst>
          </a:prstGeom>
          <a:solidFill>
            <a:srgbClr val="489889"/>
          </a:solidFill>
          <a:ln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37">
            <a:extLst>
              <a:ext uri="{FF2B5EF4-FFF2-40B4-BE49-F238E27FC236}">
                <a16:creationId xmlns:a16="http://schemas.microsoft.com/office/drawing/2014/main" id="{6348DE90-B029-4707-8061-081963D0821E}"/>
              </a:ext>
            </a:extLst>
          </p:cNvPr>
          <p:cNvSpPr/>
          <p:nvPr/>
        </p:nvSpPr>
        <p:spPr>
          <a:xfrm>
            <a:off x="8112575" y="3990676"/>
            <a:ext cx="3600000" cy="2456205"/>
          </a:xfrm>
          <a:prstGeom prst="roundRect">
            <a:avLst>
              <a:gd name="adj" fmla="val 5765"/>
            </a:avLst>
          </a:prstGeom>
          <a:solidFill>
            <a:srgbClr val="6AABA0"/>
          </a:solidFill>
          <a:ln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E338A2-34A9-4BDE-8520-2EFCE7F527B5}"/>
              </a:ext>
            </a:extLst>
          </p:cNvPr>
          <p:cNvSpPr txBox="1"/>
          <p:nvPr/>
        </p:nvSpPr>
        <p:spPr>
          <a:xfrm>
            <a:off x="4536971" y="2289309"/>
            <a:ext cx="3269560" cy="1154162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  <a:buClr>
                <a:srgbClr val="079E65"/>
              </a:buClr>
            </a:pPr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Круглосуточная  оплата таможенных платежей с помощью ТКМ 365 дней в году в режиме он-лайн из Личного кабинета и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или систем декларирования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C70F09-8F11-4CE9-BB2F-922F46FDB4BB}"/>
              </a:ext>
            </a:extLst>
          </p:cNvPr>
          <p:cNvSpPr txBox="1"/>
          <p:nvPr/>
        </p:nvSpPr>
        <p:spPr>
          <a:xfrm>
            <a:off x="789199" y="2378111"/>
            <a:ext cx="2620753" cy="923330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  <a:buClr>
                <a:srgbClr val="079E65"/>
              </a:buClr>
            </a:pPr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Карта Национальной Системы Платежных Карт. Простой выпуск виртуальной Таможенной карты «МИР»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7CDD28-B234-49E8-B1AE-43A1500664DB}"/>
              </a:ext>
            </a:extLst>
          </p:cNvPr>
          <p:cNvSpPr txBox="1"/>
          <p:nvPr/>
        </p:nvSpPr>
        <p:spPr>
          <a:xfrm>
            <a:off x="8196210" y="2222501"/>
            <a:ext cx="3516364" cy="1384995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  <a:buClr>
                <a:srgbClr val="079E65"/>
              </a:buClr>
            </a:pPr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Функциональный Личный кабинет участника ВЭД для оплаты таможенных платежей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 формирования управленческой отчетности по платежам в удобных форматах .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xlsx </a:t>
            </a:r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.pdf</a:t>
            </a:r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в режиме реального времени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B9C9BF-58BF-4ACF-953C-F8CAFB7FF0AE}"/>
              </a:ext>
            </a:extLst>
          </p:cNvPr>
          <p:cNvSpPr txBox="1"/>
          <p:nvPr/>
        </p:nvSpPr>
        <p:spPr>
          <a:xfrm>
            <a:off x="8332981" y="4882405"/>
            <a:ext cx="3151402" cy="923330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  <a:buClr>
                <a:srgbClr val="079E65"/>
              </a:buClr>
            </a:pPr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Возможность на каждом шаге получить комплексную поддержку опытных таможенных экспертов</a:t>
            </a:r>
            <a:b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 квалифицированных юристов ВЭД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D6226DD-0659-46C7-BE82-1279A6E50A5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463407" y="1523876"/>
            <a:ext cx="576000" cy="576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3571A30-7A57-4910-AE3B-957C62D406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67" y="1456920"/>
            <a:ext cx="697440" cy="6974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36A429F-E8A3-45B2-8308-DFD57277842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660" y="3954246"/>
            <a:ext cx="905519" cy="79199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495A678-7886-47A8-88FA-6C263D06A69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5939" y="1367350"/>
            <a:ext cx="905519" cy="79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3371632-DBCC-4DAA-B9C3-BD173775295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647" y="3904553"/>
            <a:ext cx="905519" cy="79199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C2943C2-8B11-4DAB-97FF-665417FD8F3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5939" y="4027255"/>
            <a:ext cx="905518" cy="7919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B781B2D-9990-4BCA-A7AE-02636C7C0502}"/>
              </a:ext>
            </a:extLst>
          </p:cNvPr>
          <p:cNvSpPr txBox="1"/>
          <p:nvPr/>
        </p:nvSpPr>
        <p:spPr>
          <a:xfrm>
            <a:off x="769538" y="4758258"/>
            <a:ext cx="3419644" cy="1477328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Осуществление в ЛК контроля за деятельностью  таможенных представителей с возможностью предоставления им автономной работы или  установкой ограничений по суммам уплаты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902B77-54E3-4B5F-8394-DC9D92E77E5D}"/>
              </a:ext>
            </a:extLst>
          </p:cNvPr>
          <p:cNvSpPr txBox="1"/>
          <p:nvPr/>
        </p:nvSpPr>
        <p:spPr>
          <a:xfrm>
            <a:off x="4403049" y="4641627"/>
            <a:ext cx="3411858" cy="692497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  <a:buClr>
                <a:srgbClr val="079E65"/>
              </a:buClr>
            </a:pPr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Оплата таможенных платежей точно по рассчитанной в документе основания сумме: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5116F4-8F66-4E3D-9FF0-1A34BE69C1B0}"/>
              </a:ext>
            </a:extLst>
          </p:cNvPr>
          <p:cNvSpPr txBox="1"/>
          <p:nvPr/>
        </p:nvSpPr>
        <p:spPr>
          <a:xfrm>
            <a:off x="4454963" y="5334124"/>
            <a:ext cx="3444421" cy="948978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  <a:buClr>
                <a:srgbClr val="079E65"/>
              </a:buClr>
            </a:pPr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без переплат, отвлечения капитала и излишне уплаченных средств на ЕЛС</a:t>
            </a:r>
          </a:p>
          <a:p>
            <a:pPr>
              <a:lnSpc>
                <a:spcPts val="1800"/>
              </a:lnSpc>
              <a:spcAft>
                <a:spcPts val="2000"/>
              </a:spcAft>
              <a:buClr>
                <a:srgbClr val="079E65"/>
              </a:buClr>
            </a:pPr>
            <a:endParaRPr lang="ru-RU" sz="16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C2E9AD-2923-4CF5-843B-53AA598385BA}"/>
              </a:ext>
            </a:extLst>
          </p:cNvPr>
          <p:cNvSpPr txBox="1"/>
          <p:nvPr/>
        </p:nvSpPr>
        <p:spPr>
          <a:xfrm>
            <a:off x="4454964" y="5804237"/>
            <a:ext cx="3269560" cy="461665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  <a:buClr>
                <a:srgbClr val="079E65"/>
              </a:buClr>
            </a:pPr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без необходимости контроля за достаточностью средств на ЕЛС  </a:t>
            </a:r>
          </a:p>
        </p:txBody>
      </p:sp>
    </p:spTree>
    <p:extLst>
      <p:ext uri="{BB962C8B-B14F-4D97-AF65-F5344CB8AC3E}">
        <p14:creationId xmlns:p14="http://schemas.microsoft.com/office/powerpoint/2010/main" val="230378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Слайд think-cell" r:id="rId4" imgW="345" imgH="355" progId="TCLayout.ActiveDocument.1">
                  <p:embed/>
                </p:oleObj>
              </mc:Choice>
              <mc:Fallback>
                <p:oleObj name="Слайд think-cell" r:id="rId4" imgW="345" imgH="355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52080" y="640624"/>
            <a:ext cx="7812086" cy="276999"/>
          </a:xfrm>
        </p:spPr>
        <p:txBody>
          <a:bodyPr vert="horz" anchor="ctr"/>
          <a:lstStyle/>
          <a:p>
            <a:r>
              <a:rPr lang="ru-RU" dirty="0"/>
              <a:t>ПРЕИМУЩЕСТВА ОПЛАТЫ С ПОМОЩЬЮ ТКМ ДЛЯ ИМПОРТЕРОВ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6059149"/>
            <a:ext cx="12192000" cy="798851"/>
          </a:xfrm>
          <a:prstGeom prst="rect">
            <a:avLst/>
          </a:prstGeom>
          <a:solidFill>
            <a:srgbClr val="489889"/>
          </a:solidFill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 panose="020B0506030602030204" pitchFamily="34" charset="0"/>
              </a:rPr>
              <a:t>ТАМОЖЕННЫЕ КАРТЫ МИР – ЭТО НАИБОЛЕЕ ТЕХНОЛОГИЧНЫЙ, НАДЕЖНЫЙ, УДОБНЫЙ, ИНФОРМАТИВНЫЙ СЕРВИС УПЛАТЫ ТАМОЖЕННЫХ И ИНЫХ ПЛАТЕЖЕЙ, АДМИНИСТРИРУЕМЫХ ТАМОЖЕННЫМИ ОРГАНАМИ.</a:t>
            </a:r>
          </a:p>
        </p:txBody>
      </p:sp>
      <p:sp>
        <p:nvSpPr>
          <p:cNvPr id="15" name="Espace réservé du numéro de diapositive 1"/>
          <p:cNvSpPr txBox="1">
            <a:spLocks/>
          </p:cNvSpPr>
          <p:nvPr/>
        </p:nvSpPr>
        <p:spPr>
          <a:xfrm>
            <a:off x="9281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rgbClr val="1D806E"/>
                </a:solidFill>
                <a:latin typeface="Ubuntu Condensed" panose="020B0506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73DDBE-E52C-4D5D-A73B-2435076B34DF}" type="slidenum">
              <a:rPr lang="en-US" sz="1200" smtClean="0">
                <a:solidFill>
                  <a:schemeClr val="tx1"/>
                </a:solidFill>
              </a:rPr>
              <a:t>4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22369" y="1423220"/>
            <a:ext cx="3705789" cy="234507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/>
              <a:t>Особенности импорта: </a:t>
            </a:r>
          </a:p>
          <a:p>
            <a:endParaRPr lang="ru-RU" sz="1600" dirty="0"/>
          </a:p>
          <a:p>
            <a:endParaRPr lang="ru-RU" dirty="0"/>
          </a:p>
          <a:p>
            <a:r>
              <a:rPr lang="ru-RU" dirty="0"/>
              <a:t>	</a:t>
            </a:r>
          </a:p>
          <a:p>
            <a:endParaRPr lang="ru-RU" dirty="0"/>
          </a:p>
          <a:p>
            <a:r>
              <a:rPr lang="ru-RU" sz="1600" dirty="0"/>
              <a:t>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1"/>
          <a:stretch/>
        </p:blipFill>
        <p:spPr>
          <a:xfrm>
            <a:off x="464370" y="1878667"/>
            <a:ext cx="258000" cy="2715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1"/>
          <a:stretch/>
        </p:blipFill>
        <p:spPr>
          <a:xfrm>
            <a:off x="464370" y="2371168"/>
            <a:ext cx="258000" cy="2715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6B0F388-D4E7-42AB-BD3C-01C9ED413CB2}"/>
              </a:ext>
            </a:extLst>
          </p:cNvPr>
          <p:cNvSpPr txBox="1"/>
          <p:nvPr/>
        </p:nvSpPr>
        <p:spPr>
          <a:xfrm>
            <a:off x="804665" y="1824770"/>
            <a:ext cx="1045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время прибытия груза, его состав (коды ТНВЭД) и терминал зависят от многих факторов, в т.ч. от поставщика и транспортной компании;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4EEAF9-76FA-4D55-A246-DBD2DD9BF62A}"/>
              </a:ext>
            </a:extLst>
          </p:cNvPr>
          <p:cNvSpPr txBox="1"/>
          <p:nvPr/>
        </p:nvSpPr>
        <p:spPr>
          <a:xfrm>
            <a:off x="794474" y="2376805"/>
            <a:ext cx="9684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возможен риск нехватки денежных средств при колебаниях курсов валют при необходимости внесения обеспечения или при внеплановом увеличении объемом поставок;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9092DA-0043-4704-8CD3-81CE6615FA4D}"/>
              </a:ext>
            </a:extLst>
          </p:cNvPr>
          <p:cNvSpPr txBox="1"/>
          <p:nvPr/>
        </p:nvSpPr>
        <p:spPr>
          <a:xfrm>
            <a:off x="804666" y="2963233"/>
            <a:ext cx="9684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возможна широкая номенклатура товара в одной поставке.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7F25255-2E24-44D1-A3A2-326DC01415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1"/>
          <a:stretch/>
        </p:blipFill>
        <p:spPr>
          <a:xfrm>
            <a:off x="474562" y="2978392"/>
            <a:ext cx="258000" cy="2715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56EC94B-CA50-4528-8889-CF1E8E8F4C14}"/>
              </a:ext>
            </a:extLst>
          </p:cNvPr>
          <p:cNvSpPr txBox="1"/>
          <p:nvPr/>
        </p:nvSpPr>
        <p:spPr>
          <a:xfrm>
            <a:off x="804665" y="3461573"/>
            <a:ext cx="10459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Преимущества использования платежного сервиса КП Ритейл: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8F1FCE-7BF6-4C59-AA4F-F0AA9E85BE34}"/>
              </a:ext>
            </a:extLst>
          </p:cNvPr>
          <p:cNvSpPr txBox="1"/>
          <p:nvPr/>
        </p:nvSpPr>
        <p:spPr>
          <a:xfrm>
            <a:off x="2128372" y="3948838"/>
            <a:ext cx="10459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Возможность выбрать  для оплаты в ЛК любую имеющуюся карту от любого Банка-эмитента.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B67F73-E0C2-42A8-94B7-A88455A004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63" y="3969025"/>
            <a:ext cx="338554" cy="33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6B5DBC6-42B0-44DA-96BA-2B236E5933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63" y="4516186"/>
            <a:ext cx="338554" cy="33855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00E96C-1156-43B5-8220-0A3F1AFE98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63" y="5267966"/>
            <a:ext cx="338554" cy="3385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A1A151-F282-485C-A684-6DB99E870F63}"/>
              </a:ext>
            </a:extLst>
          </p:cNvPr>
          <p:cNvSpPr txBox="1"/>
          <p:nvPr/>
        </p:nvSpPr>
        <p:spPr>
          <a:xfrm>
            <a:off x="2128370" y="4425581"/>
            <a:ext cx="10459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Возможность подключить с помощью настроек в ЛК  любое количество таможенных представителей и операторов. Установить желаемые лимиты и разделить операции по географии контрагентов, используемому транспорту, номерам контрактов и т.д.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8CAC2A-F9AB-4634-8EA3-88D8527669C6}"/>
              </a:ext>
            </a:extLst>
          </p:cNvPr>
          <p:cNvSpPr txBox="1"/>
          <p:nvPr/>
        </p:nvSpPr>
        <p:spPr>
          <a:xfrm>
            <a:off x="2128369" y="5270455"/>
            <a:ext cx="1045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Формирование с помощью ЛК  управленческой отчетности по платежам в удобных форматах .</a:t>
            </a:r>
            <a:r>
              <a:rPr lang="ru-RU" sz="1600" dirty="0" err="1"/>
              <a:t>xlsx</a:t>
            </a:r>
            <a:r>
              <a:rPr lang="ru-RU" sz="1600" dirty="0"/>
              <a:t> и .</a:t>
            </a:r>
            <a:r>
              <a:rPr lang="ru-RU" sz="1600" dirty="0" err="1"/>
              <a:t>pdf</a:t>
            </a:r>
            <a:r>
              <a:rPr lang="ru-RU" sz="1600" dirty="0"/>
              <a:t> в режиме реального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08754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5EAF6AE0-8FFC-45B8-93DC-1ED640908781}"/>
              </a:ext>
            </a:extLst>
          </p:cNvPr>
          <p:cNvSpPr txBox="1">
            <a:spLocks/>
          </p:cNvSpPr>
          <p:nvPr/>
        </p:nvSpPr>
        <p:spPr>
          <a:xfrm>
            <a:off x="3671042" y="616150"/>
            <a:ext cx="7812087" cy="71913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1D806E"/>
                </a:solidFill>
                <a:latin typeface="Ubuntu Condensed" panose="020B05060306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КЛИЕНТСКИЙ ПУТЬ</a:t>
            </a:r>
            <a:br>
              <a:rPr lang="en-US" dirty="0"/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33214-E706-4776-A56D-DE707A857668}"/>
              </a:ext>
            </a:extLst>
          </p:cNvPr>
          <p:cNvSpPr txBox="1"/>
          <p:nvPr/>
        </p:nvSpPr>
        <p:spPr>
          <a:xfrm>
            <a:off x="5434193" y="1539063"/>
            <a:ext cx="6370893" cy="307777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 передает документы на выпуск таможенной карты МИР в банк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D0CAF-6903-4EFB-8C1F-4618645F1A5C}"/>
              </a:ext>
            </a:extLst>
          </p:cNvPr>
          <p:cNvSpPr txBox="1"/>
          <p:nvPr/>
        </p:nvSpPr>
        <p:spPr>
          <a:xfrm>
            <a:off x="5431367" y="4742377"/>
            <a:ext cx="6645756" cy="307777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завершения регистрации в ЛК КП Ритейл клиенту необходимо: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C8207F-D4B3-4F31-A406-4EC120AEC6DC}"/>
              </a:ext>
            </a:extLst>
          </p:cNvPr>
          <p:cNvSpPr txBox="1"/>
          <p:nvPr/>
        </p:nvSpPr>
        <p:spPr>
          <a:xfrm>
            <a:off x="5404673" y="2747434"/>
            <a:ext cx="6624736" cy="523220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 Ритейл направляет клиенту приглашение (ссылку) на регистрацию в ЛК</a:t>
            </a:r>
          </a:p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A31C2-3C34-434F-9221-470BBB66E850}"/>
              </a:ext>
            </a:extLst>
          </p:cNvPr>
          <p:cNvSpPr txBox="1"/>
          <p:nvPr/>
        </p:nvSpPr>
        <p:spPr>
          <a:xfrm>
            <a:off x="5434193" y="3267471"/>
            <a:ext cx="6882550" cy="523220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 с сайта КП Ритейл устанавливает плагин для работы с ЭП 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проходит регистрацию в ЛК: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C851B4-AE58-44C7-915A-B42900344525}"/>
              </a:ext>
            </a:extLst>
          </p:cNvPr>
          <p:cNvSpPr txBox="1"/>
          <p:nvPr/>
        </p:nvSpPr>
        <p:spPr>
          <a:xfrm>
            <a:off x="5404673" y="2006132"/>
            <a:ext cx="6822370" cy="523220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>
              <a:buClr>
                <a:srgbClr val="006848"/>
              </a:buCl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открывает счет клиенту, информирует клиента о готовности карты </a:t>
            </a:r>
          </a:p>
          <a:p>
            <a:pPr>
              <a:buClr>
                <a:srgbClr val="006848"/>
              </a:buClr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передаёт реквизиты карты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471436-B5DC-4FBB-8BA9-9C4502D00BA3}"/>
              </a:ext>
            </a:extLst>
          </p:cNvPr>
          <p:cNvSpPr txBox="1"/>
          <p:nvPr/>
        </p:nvSpPr>
        <p:spPr>
          <a:xfrm>
            <a:off x="5564372" y="3784885"/>
            <a:ext cx="7284948" cy="738664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848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выбирает сертификат УКЭП;</a:t>
            </a:r>
          </a:p>
          <a:p>
            <a:pPr marL="285750" indent="-285750">
              <a:buClr>
                <a:srgbClr val="006848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вводит электронную почту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номер телефона;</a:t>
            </a:r>
          </a:p>
          <a:p>
            <a:pPr marL="285750" indent="-285750">
              <a:buClr>
                <a:srgbClr val="006848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подписывает оферту (согласие на обработку ПД)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4E949F-BD70-4D7D-810E-5A61BA12958D}"/>
              </a:ext>
            </a:extLst>
          </p:cNvPr>
          <p:cNvSpPr txBox="1"/>
          <p:nvPr/>
        </p:nvSpPr>
        <p:spPr>
          <a:xfrm>
            <a:off x="5564372" y="5162323"/>
            <a:ext cx="7006470" cy="738664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848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подтвердить учётные данные;</a:t>
            </a:r>
          </a:p>
          <a:p>
            <a:pPr marL="285750" indent="-285750">
              <a:buClr>
                <a:srgbClr val="006848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логин и соответствующая ссылка направляются по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пароль – в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SMS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006848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далее клиент устанавливает свой пароль.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F14222-9156-4CF2-8BC3-5899C0ACE452}"/>
              </a:ext>
            </a:extLst>
          </p:cNvPr>
          <p:cNvSpPr/>
          <p:nvPr/>
        </p:nvSpPr>
        <p:spPr>
          <a:xfrm>
            <a:off x="0" y="1436484"/>
            <a:ext cx="5011836" cy="4760504"/>
          </a:xfrm>
          <a:prstGeom prst="rect">
            <a:avLst/>
          </a:prstGeom>
          <a:solidFill>
            <a:srgbClr val="6AA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ru-RU" sz="2000" dirty="0">
                <a:latin typeface="Ubuntu Condensed" panose="020B0506030602030204" pitchFamily="34" charset="0"/>
              </a:rPr>
              <a:t>ПОРЯДОК ВЫПУСКА</a:t>
            </a:r>
          </a:p>
          <a:p>
            <a:pPr algn="ctr"/>
            <a:r>
              <a:rPr lang="ru-RU" sz="2000" dirty="0">
                <a:latin typeface="Ubuntu Condensed" panose="020B0506030602030204" pitchFamily="34" charset="0"/>
              </a:rPr>
              <a:t>ТАМОЖЕННОЙ КАРТЫ МИР</a:t>
            </a: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</p:txBody>
      </p:sp>
      <p:sp>
        <p:nvSpPr>
          <p:cNvPr id="22" name="Полилиния 22">
            <a:extLst>
              <a:ext uri="{FF2B5EF4-FFF2-40B4-BE49-F238E27FC236}">
                <a16:creationId xmlns:a16="http://schemas.microsoft.com/office/drawing/2014/main" id="{0A202D24-0386-4861-B680-2C6D9B3D1C38}"/>
              </a:ext>
            </a:extLst>
          </p:cNvPr>
          <p:cNvSpPr>
            <a:spLocks noChangeAspect="1"/>
          </p:cNvSpPr>
          <p:nvPr/>
        </p:nvSpPr>
        <p:spPr>
          <a:xfrm>
            <a:off x="4786390" y="1440408"/>
            <a:ext cx="450892" cy="450890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5" name="Полилиния 22">
            <a:extLst>
              <a:ext uri="{FF2B5EF4-FFF2-40B4-BE49-F238E27FC236}">
                <a16:creationId xmlns:a16="http://schemas.microsoft.com/office/drawing/2014/main" id="{1E502A33-E671-4619-BD40-018863986CB9}"/>
              </a:ext>
            </a:extLst>
          </p:cNvPr>
          <p:cNvSpPr>
            <a:spLocks noChangeAspect="1"/>
          </p:cNvSpPr>
          <p:nvPr/>
        </p:nvSpPr>
        <p:spPr>
          <a:xfrm>
            <a:off x="4767269" y="2042667"/>
            <a:ext cx="450892" cy="450890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000" dirty="0">
              <a:solidFill>
                <a:schemeClr val="bg1"/>
              </a:solidFill>
              <a:latin typeface="Ubuntu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олилиния 22">
            <a:extLst>
              <a:ext uri="{FF2B5EF4-FFF2-40B4-BE49-F238E27FC236}">
                <a16:creationId xmlns:a16="http://schemas.microsoft.com/office/drawing/2014/main" id="{CBDA6180-5035-49AE-BBDA-1213387BC9C9}"/>
              </a:ext>
            </a:extLst>
          </p:cNvPr>
          <p:cNvSpPr>
            <a:spLocks noChangeAspect="1"/>
          </p:cNvSpPr>
          <p:nvPr/>
        </p:nvSpPr>
        <p:spPr>
          <a:xfrm>
            <a:off x="4786390" y="2666170"/>
            <a:ext cx="450892" cy="450890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2000" dirty="0">
              <a:solidFill>
                <a:schemeClr val="bg1"/>
              </a:solidFill>
              <a:latin typeface="Ubuntu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олилиния 22">
            <a:extLst>
              <a:ext uri="{FF2B5EF4-FFF2-40B4-BE49-F238E27FC236}">
                <a16:creationId xmlns:a16="http://schemas.microsoft.com/office/drawing/2014/main" id="{FF04AF1A-6402-48EA-BAD9-9891BAAA4904}"/>
              </a:ext>
            </a:extLst>
          </p:cNvPr>
          <p:cNvSpPr>
            <a:spLocks noChangeAspect="1"/>
          </p:cNvSpPr>
          <p:nvPr/>
        </p:nvSpPr>
        <p:spPr>
          <a:xfrm>
            <a:off x="4785860" y="3250893"/>
            <a:ext cx="450892" cy="450890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2000" dirty="0">
              <a:solidFill>
                <a:schemeClr val="bg1"/>
              </a:solidFill>
              <a:latin typeface="Ubuntu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олилиния 22">
            <a:extLst>
              <a:ext uri="{FF2B5EF4-FFF2-40B4-BE49-F238E27FC236}">
                <a16:creationId xmlns:a16="http://schemas.microsoft.com/office/drawing/2014/main" id="{47649327-BE5F-4231-8392-54D14A09A148}"/>
              </a:ext>
            </a:extLst>
          </p:cNvPr>
          <p:cNvSpPr>
            <a:spLocks noChangeAspect="1"/>
          </p:cNvSpPr>
          <p:nvPr/>
        </p:nvSpPr>
        <p:spPr>
          <a:xfrm>
            <a:off x="4776753" y="4677432"/>
            <a:ext cx="450892" cy="450890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pic>
        <p:nvPicPr>
          <p:cNvPr id="4" name="Рисунок 3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id="{FCC70CC3-FB58-43FE-BAA4-E7870E65C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036" y="2747434"/>
            <a:ext cx="914400" cy="914400"/>
          </a:xfrm>
          <a:prstGeom prst="rect">
            <a:avLst/>
          </a:prstGeom>
        </p:spPr>
      </p:pic>
      <p:pic>
        <p:nvPicPr>
          <p:cNvPr id="30" name="Рисунок 29" descr="Банк со сплошной заливкой">
            <a:extLst>
              <a:ext uri="{FF2B5EF4-FFF2-40B4-BE49-F238E27FC236}">
                <a16:creationId xmlns:a16="http://schemas.microsoft.com/office/drawing/2014/main" id="{258B1036-3108-442C-B74F-A27433089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141" y="4705123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16CB2AD-665B-4D65-A71C-47CBA31D77DD}"/>
              </a:ext>
            </a:extLst>
          </p:cNvPr>
          <p:cNvSpPr txBox="1"/>
          <p:nvPr/>
        </p:nvSpPr>
        <p:spPr>
          <a:xfrm>
            <a:off x="2072569" y="3568763"/>
            <a:ext cx="984328" cy="307777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121677-C531-4B36-AEC5-21981AA423F0}"/>
              </a:ext>
            </a:extLst>
          </p:cNvPr>
          <p:cNvSpPr txBox="1"/>
          <p:nvPr/>
        </p:nvSpPr>
        <p:spPr>
          <a:xfrm>
            <a:off x="564631" y="5548748"/>
            <a:ext cx="984328" cy="307777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5D286E77-8CC9-489D-81DD-740F10BF88D3}"/>
              </a:ext>
            </a:extLst>
          </p:cNvPr>
          <p:cNvCxnSpPr>
            <a:cxnSpLocks/>
          </p:cNvCxnSpPr>
          <p:nvPr/>
        </p:nvCxnSpPr>
        <p:spPr>
          <a:xfrm flipH="1">
            <a:off x="985685" y="3722651"/>
            <a:ext cx="1007007" cy="9738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59040375-7F88-44C7-BA63-E6BB79003458}"/>
              </a:ext>
            </a:extLst>
          </p:cNvPr>
          <p:cNvCxnSpPr>
            <a:cxnSpLocks/>
          </p:cNvCxnSpPr>
          <p:nvPr/>
        </p:nvCxnSpPr>
        <p:spPr>
          <a:xfrm>
            <a:off x="2968847" y="3794227"/>
            <a:ext cx="1331444" cy="10323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70A9C8D5-BBD0-44CE-89AF-A07FA28E0EBC}"/>
              </a:ext>
            </a:extLst>
          </p:cNvPr>
          <p:cNvCxnSpPr>
            <a:cxnSpLocks/>
          </p:cNvCxnSpPr>
          <p:nvPr/>
        </p:nvCxnSpPr>
        <p:spPr>
          <a:xfrm>
            <a:off x="1502723" y="5329249"/>
            <a:ext cx="201836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604AD869-7E04-4085-9D95-B9AD3EAD8D74}"/>
              </a:ext>
            </a:extLst>
          </p:cNvPr>
          <p:cNvCxnSpPr>
            <a:cxnSpLocks/>
          </p:cNvCxnSpPr>
          <p:nvPr/>
        </p:nvCxnSpPr>
        <p:spPr>
          <a:xfrm flipH="1" flipV="1">
            <a:off x="2984859" y="3661834"/>
            <a:ext cx="1372363" cy="10703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6ACD7E2-9768-4DC2-A820-7BBD2336BCD4}"/>
              </a:ext>
            </a:extLst>
          </p:cNvPr>
          <p:cNvSpPr txBox="1"/>
          <p:nvPr/>
        </p:nvSpPr>
        <p:spPr>
          <a:xfrm rot="18935045">
            <a:off x="787792" y="3753201"/>
            <a:ext cx="1324688" cy="400110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 на открытие счета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233541-D968-41D4-95D7-E7070BC903FA}"/>
              </a:ext>
            </a:extLst>
          </p:cNvPr>
          <p:cNvSpPr txBox="1"/>
          <p:nvPr/>
        </p:nvSpPr>
        <p:spPr>
          <a:xfrm>
            <a:off x="1718260" y="5080632"/>
            <a:ext cx="1601614" cy="246221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Файл с данными карты</a:t>
            </a:r>
          </a:p>
        </p:txBody>
      </p:sp>
      <p:pic>
        <p:nvPicPr>
          <p:cNvPr id="52" name="Рисунок 51" descr="Компьютер со сплошной заливкой">
            <a:extLst>
              <a:ext uri="{FF2B5EF4-FFF2-40B4-BE49-F238E27FC236}">
                <a16:creationId xmlns:a16="http://schemas.microsoft.com/office/drawing/2014/main" id="{CE10F7AB-80AE-4437-B80C-CFA714404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3107" y="4790113"/>
            <a:ext cx="914400" cy="9144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27AFFE1-7B12-490A-8224-E0BCE0E197E3}"/>
              </a:ext>
            </a:extLst>
          </p:cNvPr>
          <p:cNvSpPr txBox="1"/>
          <p:nvPr/>
        </p:nvSpPr>
        <p:spPr>
          <a:xfrm>
            <a:off x="3618311" y="5555775"/>
            <a:ext cx="1190919" cy="307777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 Ритейл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1BEFBE-3F04-40A4-8E37-B82A2A3242E7}"/>
              </a:ext>
            </a:extLst>
          </p:cNvPr>
          <p:cNvSpPr txBox="1"/>
          <p:nvPr/>
        </p:nvSpPr>
        <p:spPr>
          <a:xfrm rot="2285704">
            <a:off x="3235893" y="3802565"/>
            <a:ext cx="1306398" cy="400110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Приглашение на регистрацию в ЛК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A410F5-B10D-4353-AC34-8BF9AE4B6995}"/>
              </a:ext>
            </a:extLst>
          </p:cNvPr>
          <p:cNvSpPr txBox="1"/>
          <p:nvPr/>
        </p:nvSpPr>
        <p:spPr>
          <a:xfrm rot="2259974">
            <a:off x="2870020" y="4316633"/>
            <a:ext cx="1306398" cy="246221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в ЛК</a:t>
            </a:r>
          </a:p>
        </p:txBody>
      </p: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AB50B80D-F411-446D-8FA7-DAB0E75E22FB}"/>
              </a:ext>
            </a:extLst>
          </p:cNvPr>
          <p:cNvCxnSpPr>
            <a:cxnSpLocks/>
          </p:cNvCxnSpPr>
          <p:nvPr/>
        </p:nvCxnSpPr>
        <p:spPr>
          <a:xfrm flipV="1">
            <a:off x="1127183" y="3812923"/>
            <a:ext cx="914534" cy="9097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F8E3405-61BE-4725-AE54-4F4C25A18FFB}"/>
              </a:ext>
            </a:extLst>
          </p:cNvPr>
          <p:cNvSpPr txBox="1"/>
          <p:nvPr/>
        </p:nvSpPr>
        <p:spPr>
          <a:xfrm rot="18935045">
            <a:off x="1072280" y="4197416"/>
            <a:ext cx="1324688" cy="400110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Открытие счета, </a:t>
            </a:r>
          </a:p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Реквизиты карты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4F0B47-908F-4ADB-B39A-79C687D4A7D3}"/>
              </a:ext>
            </a:extLst>
          </p:cNvPr>
          <p:cNvSpPr txBox="1"/>
          <p:nvPr/>
        </p:nvSpPr>
        <p:spPr>
          <a:xfrm>
            <a:off x="438141" y="6315515"/>
            <a:ext cx="6645756" cy="307777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клиентов работает собственная круглосуточная служба поддержки</a:t>
            </a:r>
          </a:p>
        </p:txBody>
      </p:sp>
      <p:pic>
        <p:nvPicPr>
          <p:cNvPr id="3" name="Рисунок 2" descr="Флажок со сплошной заливкой">
            <a:extLst>
              <a:ext uri="{FF2B5EF4-FFF2-40B4-BE49-F238E27FC236}">
                <a16:creationId xmlns:a16="http://schemas.microsoft.com/office/drawing/2014/main" id="{644F5AB7-E819-462C-808D-1905E9B350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6141" y="6283838"/>
            <a:ext cx="324889" cy="32488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BE8650-B893-432E-83B8-5CB210CC94C0}"/>
              </a:ext>
            </a:extLst>
          </p:cNvPr>
          <p:cNvSpPr/>
          <p:nvPr/>
        </p:nvSpPr>
        <p:spPr>
          <a:xfrm>
            <a:off x="186141" y="6320283"/>
            <a:ext cx="252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5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422210" y="441325"/>
            <a:ext cx="8691327" cy="719138"/>
          </a:xfrm>
        </p:spPr>
        <p:txBody>
          <a:bodyPr anchor="ctr">
            <a:noAutofit/>
          </a:bodyPr>
          <a:lstStyle/>
          <a:p>
            <a:r>
              <a:rPr lang="ru-RU" dirty="0"/>
              <a:t>СПОСОБЫ ОПЛАТЫ ТАМОЖЕННЫХ ПЛАТЕЖЕЙ С ИСПОЛЬЗОВАНИЕМ СЕРВИСА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4" name="Espace réservé du numéro de diapositive 1"/>
          <p:cNvSpPr txBox="1">
            <a:spLocks/>
          </p:cNvSpPr>
          <p:nvPr/>
        </p:nvSpPr>
        <p:spPr>
          <a:xfrm>
            <a:off x="9281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rgbClr val="1D806E"/>
                </a:solidFill>
                <a:latin typeface="Ubuntu Condensed" panose="020B0506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1D4A96-407D-4D58-98FA-653C3D5BDD39}" type="slidenum">
              <a:rPr lang="en-US" sz="1200" smtClean="0">
                <a:solidFill>
                  <a:srgbClr val="000000"/>
                </a:solidFill>
              </a:rPr>
              <a:t>6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561969"/>
            <a:ext cx="5928852" cy="4886108"/>
          </a:xfrm>
          <a:prstGeom prst="rect">
            <a:avLst/>
          </a:prstGeom>
          <a:solidFill>
            <a:srgbClr val="6AA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ru-RU" sz="1400" dirty="0">
              <a:latin typeface="Ubuntu Condensed" panose="020B050603060203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98E22E1-F4B8-4A42-ACBA-3DF66039ABE9}"/>
              </a:ext>
            </a:extLst>
          </p:cNvPr>
          <p:cNvSpPr/>
          <p:nvPr/>
        </p:nvSpPr>
        <p:spPr>
          <a:xfrm>
            <a:off x="6224087" y="1800303"/>
            <a:ext cx="5605337" cy="3821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оплаты:</a:t>
            </a:r>
          </a:p>
          <a:p>
            <a:pPr>
              <a:spcAft>
                <a:spcPts val="600"/>
              </a:spcAft>
            </a:pP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Личный кабинет КП Ритейл</a:t>
            </a:r>
          </a:p>
          <a:p>
            <a:pPr>
              <a:spcAft>
                <a:spcPts val="600"/>
              </a:spcAft>
            </a:pP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Программы электронного декларирования</a:t>
            </a:r>
          </a:p>
          <a:p>
            <a:pPr>
              <a:spcAft>
                <a:spcPts val="600"/>
              </a:spcAft>
            </a:pPr>
            <a:endParaRPr lang="ru-RU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Наряду с возможностью оплаты таможенных платежей из ЛК платежного сервиса КП Ритейл доступна оплата таможенными картами МИР из программ электронного декларирования*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того, чтобы воспользоваться этой возможностью, необходимо в настройках соответствующей программы выбрать в качестве  платежного инструмента КП Ритейл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ru-RU" sz="1400" dirty="0">
              <a:solidFill>
                <a:srgbClr val="000000"/>
              </a:solidFill>
              <a:latin typeface="Ubuntu Condensed" panose="020B0506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51DB29F7-CEAC-46CE-BBF3-EA3C96CD9B86}"/>
              </a:ext>
            </a:extLst>
          </p:cNvPr>
          <p:cNvSpPr/>
          <p:nvPr/>
        </p:nvSpPr>
        <p:spPr>
          <a:xfrm>
            <a:off x="1328359" y="2506510"/>
            <a:ext cx="3352800" cy="335280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93B716-448E-406F-87A0-DF963EB8B4E2}"/>
              </a:ext>
            </a:extLst>
          </p:cNvPr>
          <p:cNvSpPr txBox="1"/>
          <p:nvPr/>
        </p:nvSpPr>
        <p:spPr>
          <a:xfrm>
            <a:off x="1232859" y="5513294"/>
            <a:ext cx="43120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24*7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B895D40-E2D2-47B8-B586-C9039D558384}"/>
              </a:ext>
            </a:extLst>
          </p:cNvPr>
          <p:cNvSpPr txBox="1"/>
          <p:nvPr/>
        </p:nvSpPr>
        <p:spPr>
          <a:xfrm>
            <a:off x="753165" y="3319257"/>
            <a:ext cx="41517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СТМ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F49048-E315-408D-B44B-2849881B62DA}"/>
              </a:ext>
            </a:extLst>
          </p:cNvPr>
          <p:cNvSpPr txBox="1"/>
          <p:nvPr/>
        </p:nvSpPr>
        <p:spPr>
          <a:xfrm>
            <a:off x="4730109" y="3247230"/>
            <a:ext cx="75661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Феанор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BC6A87-4D49-4898-BBF1-8D13E87A2B90}"/>
              </a:ext>
            </a:extLst>
          </p:cNvPr>
          <p:cNvSpPr txBox="1"/>
          <p:nvPr/>
        </p:nvSpPr>
        <p:spPr>
          <a:xfrm>
            <a:off x="4442403" y="5359406"/>
            <a:ext cx="111889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Альта-Софт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0910F07-6D0E-417B-B74A-5AACCA1C1428}"/>
              </a:ext>
            </a:extLst>
          </p:cNvPr>
          <p:cNvGrpSpPr/>
          <p:nvPr/>
        </p:nvGrpSpPr>
        <p:grpSpPr>
          <a:xfrm>
            <a:off x="3964028" y="5255757"/>
            <a:ext cx="323202" cy="323198"/>
            <a:chOff x="3263138" y="4842366"/>
            <a:chExt cx="323202" cy="323198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0A343FB9-964B-4AE3-94C7-2199B0AD05EE}"/>
                </a:ext>
              </a:extLst>
            </p:cNvPr>
            <p:cNvSpPr/>
            <p:nvPr/>
          </p:nvSpPr>
          <p:spPr>
            <a:xfrm>
              <a:off x="3263138" y="4842366"/>
              <a:ext cx="323202" cy="32319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66604537-5D71-4717-A908-4E19E0CF0334}"/>
                </a:ext>
              </a:extLst>
            </p:cNvPr>
            <p:cNvSpPr/>
            <p:nvPr/>
          </p:nvSpPr>
          <p:spPr>
            <a:xfrm>
              <a:off x="3309637" y="4888866"/>
              <a:ext cx="230202" cy="2301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6B0528E9-86DB-49B6-8CB1-B4218D84F7A2}"/>
                </a:ext>
              </a:extLst>
            </p:cNvPr>
            <p:cNvSpPr/>
            <p:nvPr/>
          </p:nvSpPr>
          <p:spPr>
            <a:xfrm>
              <a:off x="3366787" y="4946015"/>
              <a:ext cx="115902" cy="1158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F5CB3BA-3A13-4EAD-B257-BD2A52E34C47}"/>
              </a:ext>
            </a:extLst>
          </p:cNvPr>
          <p:cNvGrpSpPr/>
          <p:nvPr/>
        </p:nvGrpSpPr>
        <p:grpSpPr>
          <a:xfrm>
            <a:off x="4469104" y="3580534"/>
            <a:ext cx="323202" cy="323198"/>
            <a:chOff x="3781951" y="3681825"/>
            <a:chExt cx="323202" cy="323198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34DDE242-1F69-4EC2-AE5D-8AF41050B8DD}"/>
                </a:ext>
              </a:extLst>
            </p:cNvPr>
            <p:cNvSpPr/>
            <p:nvPr/>
          </p:nvSpPr>
          <p:spPr>
            <a:xfrm>
              <a:off x="3781951" y="3681825"/>
              <a:ext cx="323202" cy="32319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B52253C3-FA13-43E7-8444-C3DF76689A24}"/>
                </a:ext>
              </a:extLst>
            </p:cNvPr>
            <p:cNvSpPr/>
            <p:nvPr/>
          </p:nvSpPr>
          <p:spPr>
            <a:xfrm>
              <a:off x="3828450" y="3728325"/>
              <a:ext cx="230202" cy="2301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4E6B16AA-E5AA-45D2-810F-5227CB287273}"/>
                </a:ext>
              </a:extLst>
            </p:cNvPr>
            <p:cNvSpPr/>
            <p:nvPr/>
          </p:nvSpPr>
          <p:spPr>
            <a:xfrm>
              <a:off x="3885600" y="3785474"/>
              <a:ext cx="115902" cy="1158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4160109-C0D1-4560-9A2C-8108F31FCA29}"/>
              </a:ext>
            </a:extLst>
          </p:cNvPr>
          <p:cNvGrpSpPr/>
          <p:nvPr/>
        </p:nvGrpSpPr>
        <p:grpSpPr>
          <a:xfrm>
            <a:off x="1186360" y="3627034"/>
            <a:ext cx="323202" cy="323198"/>
            <a:chOff x="3299454" y="2470507"/>
            <a:chExt cx="323202" cy="323198"/>
          </a:xfrm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DC9C2ECC-698B-4C8E-86EC-2CC3B14509B0}"/>
                </a:ext>
              </a:extLst>
            </p:cNvPr>
            <p:cNvSpPr/>
            <p:nvPr/>
          </p:nvSpPr>
          <p:spPr>
            <a:xfrm>
              <a:off x="3299454" y="2470507"/>
              <a:ext cx="323202" cy="32319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400442E-5AF7-4904-B875-16995A0F2625}"/>
                </a:ext>
              </a:extLst>
            </p:cNvPr>
            <p:cNvSpPr/>
            <p:nvPr/>
          </p:nvSpPr>
          <p:spPr>
            <a:xfrm>
              <a:off x="3345953" y="2517007"/>
              <a:ext cx="230202" cy="2301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77636B80-48FE-4E4A-983D-A9AFB8859E42}"/>
                </a:ext>
              </a:extLst>
            </p:cNvPr>
            <p:cNvSpPr/>
            <p:nvPr/>
          </p:nvSpPr>
          <p:spPr>
            <a:xfrm>
              <a:off x="3403103" y="2574156"/>
              <a:ext cx="115902" cy="1158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964C67B-3C96-4157-AAC1-AB5CFA20C578}"/>
              </a:ext>
            </a:extLst>
          </p:cNvPr>
          <p:cNvSpPr txBox="1"/>
          <p:nvPr/>
        </p:nvSpPr>
        <p:spPr>
          <a:xfrm>
            <a:off x="6159489" y="6187073"/>
            <a:ext cx="46083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  Возможна реализация индивидуальных доработок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42AA8FD-C38B-4A97-B709-3E8B83F363F0}"/>
              </a:ext>
            </a:extLst>
          </p:cNvPr>
          <p:cNvGrpSpPr/>
          <p:nvPr/>
        </p:nvGrpSpPr>
        <p:grpSpPr>
          <a:xfrm>
            <a:off x="2747526" y="2358958"/>
            <a:ext cx="323202" cy="323198"/>
            <a:chOff x="3415538" y="4994766"/>
            <a:chExt cx="323202" cy="323198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69330542-CF2F-489C-A50A-04D9D28004CF}"/>
                </a:ext>
              </a:extLst>
            </p:cNvPr>
            <p:cNvSpPr/>
            <p:nvPr/>
          </p:nvSpPr>
          <p:spPr>
            <a:xfrm>
              <a:off x="3415538" y="4994766"/>
              <a:ext cx="323202" cy="32319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ACC68596-A743-40FD-9A4D-E1345832CC81}"/>
                </a:ext>
              </a:extLst>
            </p:cNvPr>
            <p:cNvSpPr/>
            <p:nvPr/>
          </p:nvSpPr>
          <p:spPr>
            <a:xfrm>
              <a:off x="3462037" y="5041266"/>
              <a:ext cx="230202" cy="2301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74D182C-39E6-42AC-8ACF-371393E288D1}"/>
                </a:ext>
              </a:extLst>
            </p:cNvPr>
            <p:cNvSpPr/>
            <p:nvPr/>
          </p:nvSpPr>
          <p:spPr>
            <a:xfrm>
              <a:off x="3519187" y="5098415"/>
              <a:ext cx="115902" cy="1158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C5B342-0193-43B6-BE26-076160C59774}"/>
              </a:ext>
            </a:extLst>
          </p:cNvPr>
          <p:cNvSpPr txBox="1"/>
          <p:nvPr/>
        </p:nvSpPr>
        <p:spPr>
          <a:xfrm>
            <a:off x="2213560" y="1693355"/>
            <a:ext cx="179696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Личный кабинет</a:t>
            </a:r>
          </a:p>
          <a:p>
            <a:r>
              <a:rPr lang="ru-RU" sz="2000" dirty="0">
                <a:solidFill>
                  <a:schemeClr val="bg1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 Ритейл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B146D0C-6579-4654-932E-278CC2DF9561}"/>
              </a:ext>
            </a:extLst>
          </p:cNvPr>
          <p:cNvGrpSpPr/>
          <p:nvPr/>
        </p:nvGrpSpPr>
        <p:grpSpPr>
          <a:xfrm>
            <a:off x="1635667" y="3094180"/>
            <a:ext cx="2738184" cy="2488432"/>
            <a:chOff x="1150995" y="3085339"/>
            <a:chExt cx="2738184" cy="248843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DFBD3FA-52D9-42AB-A9BB-48F22DEBA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7935" t="48527"/>
            <a:stretch/>
          </p:blipFill>
          <p:spPr>
            <a:xfrm rot="21044093">
              <a:off x="1963660" y="3516206"/>
              <a:ext cx="1244792" cy="12149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F21E473B-ACCB-44BE-B6D7-82DA81E68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7935" t="48527"/>
            <a:stretch/>
          </p:blipFill>
          <p:spPr>
            <a:xfrm rot="21044093">
              <a:off x="2937739" y="3085339"/>
              <a:ext cx="951440" cy="9286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79272BF-4FA3-46C9-8F2C-5D6E421EE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7935" t="48527"/>
            <a:stretch/>
          </p:blipFill>
          <p:spPr>
            <a:xfrm rot="295967">
              <a:off x="2454309" y="4645116"/>
              <a:ext cx="951440" cy="9286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5424667-A30C-4356-818D-E45A6F80BA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7935" t="48527"/>
            <a:stretch/>
          </p:blipFill>
          <p:spPr>
            <a:xfrm>
              <a:off x="1150995" y="3216533"/>
              <a:ext cx="951440" cy="9286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6741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Слайд think-cell" r:id="rId5" imgW="345" imgH="355" progId="TCLayout.ActiveDocument.1">
                  <p:embed/>
                </p:oleObj>
              </mc:Choice>
              <mc:Fallback>
                <p:oleObj name="Слайд think-cell" r:id="rId5" imgW="345" imgH="355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00488" y="441325"/>
            <a:ext cx="7812087" cy="719138"/>
          </a:xfrm>
        </p:spPr>
        <p:txBody>
          <a:bodyPr vert="horz" anchor="ctr">
            <a:noAutofit/>
          </a:bodyPr>
          <a:lstStyle/>
          <a:p>
            <a:r>
              <a:rPr lang="ru-RU" dirty="0"/>
              <a:t>ВОЗМОЖНОСТИ ЛИЧНОГО КАБИНЕТА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4" name="Espace réservé du numéro de diapositive 1"/>
          <p:cNvSpPr txBox="1">
            <a:spLocks/>
          </p:cNvSpPr>
          <p:nvPr/>
        </p:nvSpPr>
        <p:spPr>
          <a:xfrm>
            <a:off x="9281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rgbClr val="1D806E"/>
                </a:solidFill>
                <a:latin typeface="Ubuntu Condensed" panose="020B0506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1D4A96-407D-4D58-98FA-653C3D5BDD39}" type="slidenum">
              <a:rPr lang="en-US" sz="1200" smtClean="0">
                <a:solidFill>
                  <a:srgbClr val="000000"/>
                </a:solidFill>
              </a:rPr>
              <a:t>7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F0F2BF-6936-4DFA-B2D9-18FE180869EC}"/>
              </a:ext>
            </a:extLst>
          </p:cNvPr>
          <p:cNvSpPr txBox="1"/>
          <p:nvPr/>
        </p:nvSpPr>
        <p:spPr>
          <a:xfrm>
            <a:off x="5537559" y="1670824"/>
            <a:ext cx="6193367" cy="648000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ОПЛАТЫ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F0F2BF-6936-4DFA-B2D9-18FE180869EC}"/>
              </a:ext>
            </a:extLst>
          </p:cNvPr>
          <p:cNvSpPr txBox="1"/>
          <p:nvPr/>
        </p:nvSpPr>
        <p:spPr>
          <a:xfrm>
            <a:off x="5687175" y="4647392"/>
            <a:ext cx="6193367" cy="648001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anchor="ctr">
            <a:noAutofit/>
          </a:bodyPr>
          <a:lstStyle/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отложенных платежей для таможенных представителей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распоряжения на </a:t>
            </a:r>
            <a:r>
              <a:rPr lang="ru-RU" sz="1600" dirty="0" err="1">
                <a:solidFill>
                  <a:srgbClr val="000000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автооплату</a:t>
            </a:r>
            <a:r>
              <a:rPr lang="ru-RU" sz="1600" dirty="0">
                <a:solidFill>
                  <a:srgbClr val="000000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возможностью ограничения суммы платежа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F0F2BF-6936-4DFA-B2D9-18FE180869EC}"/>
              </a:ext>
            </a:extLst>
          </p:cNvPr>
          <p:cNvSpPr txBox="1"/>
          <p:nvPr/>
        </p:nvSpPr>
        <p:spPr>
          <a:xfrm>
            <a:off x="5543358" y="5523296"/>
            <a:ext cx="6193367" cy="648001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00000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НЕОБХОДИМЫХ ОТЧЕТОВ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" y="1530568"/>
            <a:ext cx="5011836" cy="4760504"/>
          </a:xfrm>
          <a:prstGeom prst="rect">
            <a:avLst/>
          </a:prstGeom>
          <a:solidFill>
            <a:srgbClr val="6AA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ru-RU" sz="1400" dirty="0">
              <a:latin typeface="Ubuntu Condensed" panose="020B0506030602030204" pitchFamily="34" charset="0"/>
            </a:endParaRPr>
          </a:p>
        </p:txBody>
      </p:sp>
      <p:sp>
        <p:nvSpPr>
          <p:cNvPr id="29" name="Полилиния 22">
            <a:extLst>
              <a:ext uri="{FF2B5EF4-FFF2-40B4-BE49-F238E27FC236}">
                <a16:creationId xmlns:a16="http://schemas.microsoft.com/office/drawing/2014/main" id="{12B629DD-460B-4E54-A2B7-ABF2359F6C88}"/>
              </a:ext>
            </a:extLst>
          </p:cNvPr>
          <p:cNvSpPr>
            <a:spLocks noChangeAspect="1"/>
          </p:cNvSpPr>
          <p:nvPr/>
        </p:nvSpPr>
        <p:spPr>
          <a:xfrm>
            <a:off x="4688530" y="1643162"/>
            <a:ext cx="648002" cy="648000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" name="Полилиния 22">
            <a:extLst>
              <a:ext uri="{FF2B5EF4-FFF2-40B4-BE49-F238E27FC236}">
                <a16:creationId xmlns:a16="http://schemas.microsoft.com/office/drawing/2014/main" id="{12B629DD-460B-4E54-A2B7-ABF2359F6C88}"/>
              </a:ext>
            </a:extLst>
          </p:cNvPr>
          <p:cNvSpPr>
            <a:spLocks noChangeAspect="1"/>
          </p:cNvSpPr>
          <p:nvPr/>
        </p:nvSpPr>
        <p:spPr>
          <a:xfrm>
            <a:off x="4701504" y="3572891"/>
            <a:ext cx="648002" cy="648000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5" name="Полилиния 22">
            <a:extLst>
              <a:ext uri="{FF2B5EF4-FFF2-40B4-BE49-F238E27FC236}">
                <a16:creationId xmlns:a16="http://schemas.microsoft.com/office/drawing/2014/main" id="{12B629DD-460B-4E54-A2B7-ABF2359F6C88}"/>
              </a:ext>
            </a:extLst>
          </p:cNvPr>
          <p:cNvSpPr>
            <a:spLocks noChangeAspect="1"/>
          </p:cNvSpPr>
          <p:nvPr/>
        </p:nvSpPr>
        <p:spPr>
          <a:xfrm>
            <a:off x="4687837" y="5502620"/>
            <a:ext cx="648002" cy="648000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1074" y="1530569"/>
            <a:ext cx="4227456" cy="4886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r>
              <a:rPr lang="ru-RU" sz="2000" dirty="0">
                <a:latin typeface="Ubuntu Condensed" panose="020B0506030602030204" pitchFamily="34" charset="0"/>
              </a:rPr>
              <a:t>ЛИЧНЫЙ КАБИНЕТ ПРЕДОСТАВЛЯЕТ ПОЛЬЗОВАТЕЛЯМ СЛЕДУЮЩИЕ ВОЗМОЖНОСТИ</a:t>
            </a: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F0F2BF-6936-4DFA-B2D9-18FE180869EC}"/>
              </a:ext>
            </a:extLst>
          </p:cNvPr>
          <p:cNvSpPr txBox="1"/>
          <p:nvPr/>
        </p:nvSpPr>
        <p:spPr>
          <a:xfrm>
            <a:off x="5543357" y="3475133"/>
            <a:ext cx="6481002" cy="944356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00000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ТАМОЖЕННЫХ ПРЕДСТАВИТЕЛЕЙ К СЕРВИСУ ПЛАТЕЖЕЙ БЕЗ ВЫПУСКА ДОПОЛНИТЕЛЬНЫХ КАРТ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29686-BE8E-4889-926E-59F921B822ED}"/>
              </a:ext>
            </a:extLst>
          </p:cNvPr>
          <p:cNvSpPr txBox="1"/>
          <p:nvPr/>
        </p:nvSpPr>
        <p:spPr>
          <a:xfrm>
            <a:off x="5687175" y="2406289"/>
            <a:ext cx="6193367" cy="648000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anchor="ctr">
            <a:noAutofit/>
          </a:bodyPr>
          <a:lstStyle/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нужной карты для проведения платежа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Удобное создание и изменение шаблонов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Понятные статусы платежей</a:t>
            </a:r>
          </a:p>
        </p:txBody>
      </p:sp>
      <p:pic>
        <p:nvPicPr>
          <p:cNvPr id="3084" name="Picture 12" descr="Студент мальчик сидит и учится с компьютером на столе – Бесплатные иконки:  компьютер">
            <a:extLst>
              <a:ext uri="{FF2B5EF4-FFF2-40B4-BE49-F238E27FC236}">
                <a16:creationId xmlns:a16="http://schemas.microsoft.com/office/drawing/2014/main" id="{643A8055-2BB0-4A76-A265-A54D5374D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84" y="3572891"/>
            <a:ext cx="2093129" cy="20931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44384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00488" y="441325"/>
            <a:ext cx="7812087" cy="719138"/>
          </a:xfrm>
        </p:spPr>
        <p:txBody>
          <a:bodyPr anchor="ctr">
            <a:noAutofit/>
          </a:bodyPr>
          <a:lstStyle/>
          <a:p>
            <a:r>
              <a:rPr lang="ru-RU" dirty="0"/>
              <a:t>ПОЛЬЗОВАТЕЛЬ И РОЛИ В ЛИЧНОМ КАБИНЕТЕ «КП РИТЕЙЛ»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4" name="Espace réservé du numéro de diapositive 1"/>
          <p:cNvSpPr txBox="1">
            <a:spLocks/>
          </p:cNvSpPr>
          <p:nvPr/>
        </p:nvSpPr>
        <p:spPr>
          <a:xfrm>
            <a:off x="9281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rgbClr val="1D806E"/>
                </a:solidFill>
                <a:latin typeface="Ubuntu Condensed" panose="020B0506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1D4A96-407D-4D58-98FA-653C3D5BDD39}" type="slidenum">
              <a:rPr lang="en-US" sz="1200" smtClean="0">
                <a:solidFill>
                  <a:srgbClr val="000000"/>
                </a:solidFill>
              </a:rPr>
              <a:t>8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" y="1530568"/>
            <a:ext cx="5577838" cy="4886108"/>
          </a:xfrm>
          <a:prstGeom prst="rect">
            <a:avLst/>
          </a:prstGeom>
          <a:solidFill>
            <a:srgbClr val="6AA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ru-RU" sz="1400" dirty="0">
              <a:latin typeface="Ubuntu Condensed" panose="020B0506030602030204" pitchFamily="34" charset="0"/>
            </a:endParaRPr>
          </a:p>
        </p:txBody>
      </p:sp>
      <p:sp>
        <p:nvSpPr>
          <p:cNvPr id="29" name="Полилиния 22">
            <a:extLst>
              <a:ext uri="{FF2B5EF4-FFF2-40B4-BE49-F238E27FC236}">
                <a16:creationId xmlns:a16="http://schemas.microsoft.com/office/drawing/2014/main" id="{12B629DD-460B-4E54-A2B7-ABF2359F6C88}"/>
              </a:ext>
            </a:extLst>
          </p:cNvPr>
          <p:cNvSpPr>
            <a:spLocks noChangeAspect="1"/>
          </p:cNvSpPr>
          <p:nvPr/>
        </p:nvSpPr>
        <p:spPr>
          <a:xfrm>
            <a:off x="5241206" y="2100048"/>
            <a:ext cx="648002" cy="648000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" name="Полилиния 22">
            <a:extLst>
              <a:ext uri="{FF2B5EF4-FFF2-40B4-BE49-F238E27FC236}">
                <a16:creationId xmlns:a16="http://schemas.microsoft.com/office/drawing/2014/main" id="{12B629DD-460B-4E54-A2B7-ABF2359F6C88}"/>
              </a:ext>
            </a:extLst>
          </p:cNvPr>
          <p:cNvSpPr>
            <a:spLocks noChangeAspect="1"/>
          </p:cNvSpPr>
          <p:nvPr/>
        </p:nvSpPr>
        <p:spPr>
          <a:xfrm>
            <a:off x="5253839" y="3687633"/>
            <a:ext cx="648002" cy="648000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5" name="Полилиния 22">
            <a:extLst>
              <a:ext uri="{FF2B5EF4-FFF2-40B4-BE49-F238E27FC236}">
                <a16:creationId xmlns:a16="http://schemas.microsoft.com/office/drawing/2014/main" id="{12B629DD-460B-4E54-A2B7-ABF2359F6C88}"/>
              </a:ext>
            </a:extLst>
          </p:cNvPr>
          <p:cNvSpPr>
            <a:spLocks noChangeAspect="1"/>
          </p:cNvSpPr>
          <p:nvPr/>
        </p:nvSpPr>
        <p:spPr>
          <a:xfrm>
            <a:off x="5241206" y="5206137"/>
            <a:ext cx="648002" cy="648000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E290A5-54BE-4A3A-B750-6C37567CC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2" y="2722645"/>
            <a:ext cx="4483505" cy="30971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90A36D-8E90-4602-8EB3-6705FD8072C5}"/>
              </a:ext>
            </a:extLst>
          </p:cNvPr>
          <p:cNvSpPr txBox="1"/>
          <p:nvPr/>
        </p:nvSpPr>
        <p:spPr>
          <a:xfrm>
            <a:off x="294948" y="2052178"/>
            <a:ext cx="1487814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457E2D-8A54-4A36-888B-EBEF828E6C2B}"/>
              </a:ext>
            </a:extLst>
          </p:cNvPr>
          <p:cNvSpPr txBox="1"/>
          <p:nvPr/>
        </p:nvSpPr>
        <p:spPr>
          <a:xfrm>
            <a:off x="2040292" y="2052179"/>
            <a:ext cx="1687962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КОНТРОЛЕР</a:t>
            </a: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1477962" y="2544762"/>
            <a:ext cx="609600" cy="111125"/>
          </a:xfrm>
          <a:prstGeom prst="bentConnector3">
            <a:avLst>
              <a:gd name="adj1" fmla="val 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16200000" flipH="1">
            <a:off x="3403601" y="2544765"/>
            <a:ext cx="609600" cy="111125"/>
          </a:xfrm>
          <a:prstGeom prst="bentConnector3">
            <a:avLst>
              <a:gd name="adj1" fmla="val 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990A36D-8E90-4602-8EB3-6705FD8072C5}"/>
              </a:ext>
            </a:extLst>
          </p:cNvPr>
          <p:cNvSpPr txBox="1"/>
          <p:nvPr/>
        </p:nvSpPr>
        <p:spPr>
          <a:xfrm>
            <a:off x="1378735" y="5634272"/>
            <a:ext cx="1486243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 ПЛАТЕЖА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2339340" y="2912745"/>
            <a:ext cx="900000" cy="900000"/>
          </a:xfrm>
          <a:prstGeom prst="ellipse">
            <a:avLst/>
          </a:prstGeom>
          <a:solidFill>
            <a:srgbClr val="489889">
              <a:alpha val="24000"/>
            </a:srgbClr>
          </a:solidFill>
          <a:ln w="12700">
            <a:solidFill>
              <a:srgbClr val="000000">
                <a:alpha val="2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68456A-F089-450A-BA00-A765C63CA5B3}"/>
              </a:ext>
            </a:extLst>
          </p:cNvPr>
          <p:cNvSpPr txBox="1"/>
          <p:nvPr/>
        </p:nvSpPr>
        <p:spPr>
          <a:xfrm>
            <a:off x="8264668" y="1680914"/>
            <a:ext cx="332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держателя карты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Работает в ЛК с использованием ЭП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Платит из ЛК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программ ЭД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Добавляет Таможенных представителей и Операторов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Создает распоряжения на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автооплату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Видит платежи по своей карте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6ABCE2-467A-40E8-A861-230B44BE5421}"/>
              </a:ext>
            </a:extLst>
          </p:cNvPr>
          <p:cNvSpPr txBox="1"/>
          <p:nvPr/>
        </p:nvSpPr>
        <p:spPr>
          <a:xfrm>
            <a:off x="6025243" y="2251679"/>
            <a:ext cx="2098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 ПЛАТЕЖА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C22A8C-A1E4-4C37-8AA1-07447044068B}"/>
              </a:ext>
            </a:extLst>
          </p:cNvPr>
          <p:cNvSpPr txBox="1"/>
          <p:nvPr/>
        </p:nvSpPr>
        <p:spPr>
          <a:xfrm>
            <a:off x="6158778" y="3873133"/>
            <a:ext cx="2098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2E85C1-F3E0-41C1-BEFE-EA00905D46C5}"/>
              </a:ext>
            </a:extLst>
          </p:cNvPr>
          <p:cNvSpPr txBox="1"/>
          <p:nvPr/>
        </p:nvSpPr>
        <p:spPr>
          <a:xfrm>
            <a:off x="8265657" y="3654271"/>
            <a:ext cx="317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Добавляется Исполнителем платежа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Работает с использованием ЭП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Отправляет документы на оплату из ЛК и (или) программ ЭД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3F1093-C563-4B9B-BAB6-676DDB1C8763}"/>
              </a:ext>
            </a:extLst>
          </p:cNvPr>
          <p:cNvSpPr txBox="1"/>
          <p:nvPr/>
        </p:nvSpPr>
        <p:spPr>
          <a:xfrm>
            <a:off x="6175519" y="5402017"/>
            <a:ext cx="2098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КОНТРОЛЕР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174FC9-79B9-4964-8F71-87FBCDEE324F}"/>
              </a:ext>
            </a:extLst>
          </p:cNvPr>
          <p:cNvSpPr txBox="1"/>
          <p:nvPr/>
        </p:nvSpPr>
        <p:spPr>
          <a:xfrm>
            <a:off x="8257544" y="4941775"/>
            <a:ext cx="3455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подключается по заявлению клиента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Работает в ЛК без ЭП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Заводит Договора комиссий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Видит отчетность по всем картам компании: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о платежах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оборотно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-сальдовая ведомость</a:t>
            </a:r>
          </a:p>
        </p:txBody>
      </p:sp>
      <p:cxnSp>
        <p:nvCxnSpPr>
          <p:cNvPr id="43" name="Соединительная линия уступом 30">
            <a:extLst>
              <a:ext uri="{FF2B5EF4-FFF2-40B4-BE49-F238E27FC236}">
                <a16:creationId xmlns:a16="http://schemas.microsoft.com/office/drawing/2014/main" id="{3AD41050-04CE-4492-B1FF-EC5B0FD1193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473959" y="5273909"/>
            <a:ext cx="609600" cy="111125"/>
          </a:xfrm>
          <a:prstGeom prst="bentConnector3">
            <a:avLst>
              <a:gd name="adj1" fmla="val 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78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00488" y="441325"/>
            <a:ext cx="7812087" cy="719138"/>
          </a:xfrm>
        </p:spPr>
        <p:txBody>
          <a:bodyPr anchor="ctr">
            <a:noAutofit/>
          </a:bodyPr>
          <a:lstStyle/>
          <a:p>
            <a:r>
              <a:rPr lang="ru-RU" dirty="0"/>
              <a:t>РЕКОМЕНДУЕМЫЕ ВАРИАНТЫ ВЫПУСКА ТКМ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4" name="Espace réservé du numéro de diapositive 1"/>
          <p:cNvSpPr txBox="1">
            <a:spLocks/>
          </p:cNvSpPr>
          <p:nvPr/>
        </p:nvSpPr>
        <p:spPr>
          <a:xfrm>
            <a:off x="9281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rgbClr val="1D806E"/>
                </a:solidFill>
                <a:latin typeface="Ubuntu Condensed" panose="020B0506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1D4A96-407D-4D58-98FA-653C3D5BDD39}" type="slidenum">
              <a:rPr lang="en-US" sz="1200" smtClean="0">
                <a:solidFill>
                  <a:srgbClr val="000000"/>
                </a:solidFill>
              </a:rPr>
              <a:t>9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457E2D-8A54-4A36-888B-EBEF828E6C2B}"/>
              </a:ext>
            </a:extLst>
          </p:cNvPr>
          <p:cNvSpPr txBox="1"/>
          <p:nvPr/>
        </p:nvSpPr>
        <p:spPr>
          <a:xfrm>
            <a:off x="2040292" y="2052179"/>
            <a:ext cx="1687962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КОНТРОЛЕР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90A36D-8E90-4602-8EB3-6705FD8072C5}"/>
              </a:ext>
            </a:extLst>
          </p:cNvPr>
          <p:cNvSpPr txBox="1"/>
          <p:nvPr/>
        </p:nvSpPr>
        <p:spPr>
          <a:xfrm>
            <a:off x="1378735" y="5634272"/>
            <a:ext cx="1486243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 ПЛАТЕЖА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2348BA-B656-4443-BC64-3F8F49A08C02}"/>
              </a:ext>
            </a:extLst>
          </p:cNvPr>
          <p:cNvSpPr/>
          <p:nvPr/>
        </p:nvSpPr>
        <p:spPr>
          <a:xfrm>
            <a:off x="0" y="2371146"/>
            <a:ext cx="5011836" cy="3985205"/>
          </a:xfrm>
          <a:prstGeom prst="rect">
            <a:avLst/>
          </a:prstGeom>
          <a:solidFill>
            <a:srgbClr val="6AA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Ubuntu Condensed" panose="020B050603060203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Ubuntu Condensed" panose="020B0506030602030204" pitchFamily="34" charset="0"/>
              </a:rPr>
              <a:t>ВОЗМОЖНЫЕ ВАРИАНТЫ РАБОТЫ:</a:t>
            </a: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  <a:p>
            <a:pPr algn="ctr"/>
            <a:endParaRPr lang="ru-RU" sz="2000" dirty="0">
              <a:latin typeface="Ubuntu Condensed" panose="020B0506030602030204" pitchFamily="34" charset="0"/>
            </a:endParaRPr>
          </a:p>
        </p:txBody>
      </p:sp>
      <p:sp>
        <p:nvSpPr>
          <p:cNvPr id="12" name="Полилиния 22">
            <a:extLst>
              <a:ext uri="{FF2B5EF4-FFF2-40B4-BE49-F238E27FC236}">
                <a16:creationId xmlns:a16="http://schemas.microsoft.com/office/drawing/2014/main" id="{5D698E43-4AC5-40CA-BAB7-815B3F3B035E}"/>
              </a:ext>
            </a:extLst>
          </p:cNvPr>
          <p:cNvSpPr>
            <a:spLocks noChangeAspect="1"/>
          </p:cNvSpPr>
          <p:nvPr/>
        </p:nvSpPr>
        <p:spPr>
          <a:xfrm>
            <a:off x="4778154" y="2577808"/>
            <a:ext cx="467364" cy="467363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5" name="Полилиния 22">
            <a:extLst>
              <a:ext uri="{FF2B5EF4-FFF2-40B4-BE49-F238E27FC236}">
                <a16:creationId xmlns:a16="http://schemas.microsoft.com/office/drawing/2014/main" id="{95E98EF4-E217-4C7A-B872-2607D960029A}"/>
              </a:ext>
            </a:extLst>
          </p:cNvPr>
          <p:cNvSpPr>
            <a:spLocks noChangeAspect="1"/>
          </p:cNvSpPr>
          <p:nvPr/>
        </p:nvSpPr>
        <p:spPr>
          <a:xfrm>
            <a:off x="4778154" y="3177141"/>
            <a:ext cx="467364" cy="467363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6" name="Полилиния 22">
            <a:extLst>
              <a:ext uri="{FF2B5EF4-FFF2-40B4-BE49-F238E27FC236}">
                <a16:creationId xmlns:a16="http://schemas.microsoft.com/office/drawing/2014/main" id="{028E4A0B-8F80-4D4C-B997-745622A720CD}"/>
              </a:ext>
            </a:extLst>
          </p:cNvPr>
          <p:cNvSpPr>
            <a:spLocks noChangeAspect="1"/>
          </p:cNvSpPr>
          <p:nvPr/>
        </p:nvSpPr>
        <p:spPr>
          <a:xfrm>
            <a:off x="4778154" y="3776474"/>
            <a:ext cx="467364" cy="467363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7" name="Полилиния 22">
            <a:extLst>
              <a:ext uri="{FF2B5EF4-FFF2-40B4-BE49-F238E27FC236}">
                <a16:creationId xmlns:a16="http://schemas.microsoft.com/office/drawing/2014/main" id="{1CA2FBC7-E983-4501-9328-39DB21601B53}"/>
              </a:ext>
            </a:extLst>
          </p:cNvPr>
          <p:cNvSpPr>
            <a:spLocks noChangeAspect="1"/>
          </p:cNvSpPr>
          <p:nvPr/>
        </p:nvSpPr>
        <p:spPr>
          <a:xfrm>
            <a:off x="4778154" y="4375807"/>
            <a:ext cx="467364" cy="467363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8" name="Полилиния 22">
            <a:extLst>
              <a:ext uri="{FF2B5EF4-FFF2-40B4-BE49-F238E27FC236}">
                <a16:creationId xmlns:a16="http://schemas.microsoft.com/office/drawing/2014/main" id="{78601864-6DA7-46A8-ABD9-D9CD8A0419D2}"/>
              </a:ext>
            </a:extLst>
          </p:cNvPr>
          <p:cNvSpPr>
            <a:spLocks noChangeAspect="1"/>
          </p:cNvSpPr>
          <p:nvPr/>
        </p:nvSpPr>
        <p:spPr>
          <a:xfrm>
            <a:off x="4778154" y="4960565"/>
            <a:ext cx="467364" cy="467363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0" name="Полилиния 22">
            <a:extLst>
              <a:ext uri="{FF2B5EF4-FFF2-40B4-BE49-F238E27FC236}">
                <a16:creationId xmlns:a16="http://schemas.microsoft.com/office/drawing/2014/main" id="{95CEBEF9-57C8-4AC2-8D83-B6E54C8C5870}"/>
              </a:ext>
            </a:extLst>
          </p:cNvPr>
          <p:cNvSpPr>
            <a:spLocks noChangeAspect="1"/>
          </p:cNvSpPr>
          <p:nvPr/>
        </p:nvSpPr>
        <p:spPr>
          <a:xfrm>
            <a:off x="4778154" y="5576954"/>
            <a:ext cx="467364" cy="467363"/>
          </a:xfrm>
          <a:custGeom>
            <a:avLst/>
            <a:gdLst>
              <a:gd name="connsiteX0" fmla="*/ 1731737 w 3463474"/>
              <a:gd name="connsiteY0" fmla="*/ 0 h 3463475"/>
              <a:gd name="connsiteX1" fmla="*/ 2359907 w 3463474"/>
              <a:gd name="connsiteY1" fmla="*/ 260197 h 3463475"/>
              <a:gd name="connsiteX2" fmla="*/ 3203278 w 3463474"/>
              <a:gd name="connsiteY2" fmla="*/ 1103568 h 3463475"/>
              <a:gd name="connsiteX3" fmla="*/ 3203278 w 3463474"/>
              <a:gd name="connsiteY3" fmla="*/ 2359909 h 3463475"/>
              <a:gd name="connsiteX4" fmla="*/ 2359907 w 3463474"/>
              <a:gd name="connsiteY4" fmla="*/ 3203279 h 3463475"/>
              <a:gd name="connsiteX5" fmla="*/ 1103567 w 3463474"/>
              <a:gd name="connsiteY5" fmla="*/ 3203279 h 3463475"/>
              <a:gd name="connsiteX6" fmla="*/ 260196 w 3463474"/>
              <a:gd name="connsiteY6" fmla="*/ 2359909 h 3463475"/>
              <a:gd name="connsiteX7" fmla="*/ 260196 w 3463474"/>
              <a:gd name="connsiteY7" fmla="*/ 1103568 h 3463475"/>
              <a:gd name="connsiteX8" fmla="*/ 1103567 w 3463474"/>
              <a:gd name="connsiteY8" fmla="*/ 260197 h 3463475"/>
              <a:gd name="connsiteX9" fmla="*/ 1731737 w 3463474"/>
              <a:gd name="connsiteY9" fmla="*/ 0 h 34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474" h="3463475">
                <a:moveTo>
                  <a:pt x="1731737" y="0"/>
                </a:moveTo>
                <a:cubicBezTo>
                  <a:pt x="1959090" y="0"/>
                  <a:pt x="2186443" y="86733"/>
                  <a:pt x="2359907" y="260197"/>
                </a:cubicBezTo>
                <a:lnTo>
                  <a:pt x="3203278" y="1103568"/>
                </a:lnTo>
                <a:cubicBezTo>
                  <a:pt x="3550207" y="1450497"/>
                  <a:pt x="3550207" y="2012979"/>
                  <a:pt x="3203278" y="2359909"/>
                </a:cubicBezTo>
                <a:lnTo>
                  <a:pt x="2359907" y="3203279"/>
                </a:lnTo>
                <a:cubicBezTo>
                  <a:pt x="2012978" y="3550208"/>
                  <a:pt x="1450496" y="3550208"/>
                  <a:pt x="1103567" y="3203279"/>
                </a:cubicBezTo>
                <a:lnTo>
                  <a:pt x="260196" y="2359909"/>
                </a:lnTo>
                <a:cubicBezTo>
                  <a:pt x="-86733" y="2012979"/>
                  <a:pt x="-86733" y="1450497"/>
                  <a:pt x="260196" y="1103568"/>
                </a:cubicBezTo>
                <a:lnTo>
                  <a:pt x="1103567" y="260197"/>
                </a:lnTo>
                <a:cubicBezTo>
                  <a:pt x="1277032" y="86733"/>
                  <a:pt x="1504384" y="0"/>
                  <a:pt x="1731737" y="0"/>
                </a:cubicBezTo>
                <a:close/>
              </a:path>
            </a:pathLst>
          </a:custGeom>
          <a:solidFill>
            <a:srgbClr val="1D806E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Ubuntu Condensed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87F491-C58A-4455-B094-756DB38DE366}"/>
              </a:ext>
            </a:extLst>
          </p:cNvPr>
          <p:cNvSpPr txBox="1"/>
          <p:nvPr/>
        </p:nvSpPr>
        <p:spPr>
          <a:xfrm>
            <a:off x="5519207" y="2482323"/>
            <a:ext cx="6026469" cy="648000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600" dirty="0">
                <a:solidFill>
                  <a:srgbClr val="000000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Базовая модель (одна карта, несколько таможенных представителей)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F5B98F-F864-4D1A-BD30-FD97181E2778}"/>
              </a:ext>
            </a:extLst>
          </p:cNvPr>
          <p:cNvSpPr txBox="1"/>
          <p:nvPr/>
        </p:nvSpPr>
        <p:spPr>
          <a:xfrm>
            <a:off x="5519207" y="3231397"/>
            <a:ext cx="6026469" cy="648000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</a:rPr>
              <a:t>При наличии различных типов деятельности (несколько карт, несколько операторов, лимиты)</a:t>
            </a:r>
          </a:p>
          <a:p>
            <a:pPr marL="0" indent="0">
              <a:lnSpc>
                <a:spcPct val="90000"/>
              </a:lnSpc>
              <a:buNone/>
            </a:pPr>
            <a:endParaRPr lang="ru-RU" dirty="0">
              <a:solidFill>
                <a:srgbClr val="000000"/>
              </a:solidFill>
              <a:latin typeface="Ubuntu Condensed" panose="020B0506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214B64-A145-4092-9D2D-7198401028FC}"/>
              </a:ext>
            </a:extLst>
          </p:cNvPr>
          <p:cNvSpPr txBox="1"/>
          <p:nvPr/>
        </p:nvSpPr>
        <p:spPr>
          <a:xfrm>
            <a:off x="5519206" y="3851586"/>
            <a:ext cx="6505153" cy="648000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anchor="ctr"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При разделении типов деятельности и широком использовании услуг брокеров</a:t>
            </a:r>
          </a:p>
          <a:p>
            <a:pPr marL="0" indent="0">
              <a:lnSpc>
                <a:spcPct val="90000"/>
              </a:lnSpc>
              <a:buNone/>
            </a:pPr>
            <a:endParaRPr lang="ru-RU" dirty="0">
              <a:solidFill>
                <a:srgbClr val="000000"/>
              </a:solidFill>
              <a:latin typeface="Ubuntu Condensed" panose="020B0506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62CDDD-A51F-4152-8C25-7CD9E10D3162}"/>
              </a:ext>
            </a:extLst>
          </p:cNvPr>
          <p:cNvSpPr txBox="1"/>
          <p:nvPr/>
        </p:nvSpPr>
        <p:spPr>
          <a:xfrm>
            <a:off x="5519207" y="4554819"/>
            <a:ext cx="6505153" cy="648000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anchor="ctr"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При однотипных операциях (использование шаблонов)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ru-RU" dirty="0">
              <a:solidFill>
                <a:srgbClr val="000000"/>
              </a:solidFill>
              <a:latin typeface="Ubuntu Condensed" panose="020B0506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776E9C-9412-4F68-96C8-02E1F51BCEBD}"/>
              </a:ext>
            </a:extLst>
          </p:cNvPr>
          <p:cNvSpPr txBox="1"/>
          <p:nvPr/>
        </p:nvSpPr>
        <p:spPr>
          <a:xfrm>
            <a:off x="5519205" y="5103928"/>
            <a:ext cx="6505153" cy="648000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anchor="ctr"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Широ</a:t>
            </a:r>
            <a:r>
              <a:rPr lang="ru-RU" sz="1600" dirty="0"/>
              <a:t>кая номенклатура (разные карты)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ru-RU" dirty="0">
              <a:solidFill>
                <a:srgbClr val="000000"/>
              </a:solidFill>
              <a:latin typeface="Ubuntu Condensed" panose="020B0506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471BA8-2C26-48CE-8053-F310EC4B53AF}"/>
              </a:ext>
            </a:extLst>
          </p:cNvPr>
          <p:cNvSpPr txBox="1"/>
          <p:nvPr/>
        </p:nvSpPr>
        <p:spPr>
          <a:xfrm>
            <a:off x="5489823" y="5712810"/>
            <a:ext cx="6505153" cy="648000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anchor="ctr"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Совмещение организаций в одном ЛК для таможенных представителей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ru-RU" dirty="0">
              <a:solidFill>
                <a:srgbClr val="000000"/>
              </a:solidFill>
              <a:latin typeface="Ubuntu Condensed" panose="020B0506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B2DB34-D769-4114-98CC-B5C42DEFE159}"/>
              </a:ext>
            </a:extLst>
          </p:cNvPr>
          <p:cNvSpPr txBox="1"/>
          <p:nvPr/>
        </p:nvSpPr>
        <p:spPr>
          <a:xfrm>
            <a:off x="425985" y="1427175"/>
            <a:ext cx="11119691" cy="648000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anchor="ctr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1600" dirty="0">
                <a:solidFill>
                  <a:srgbClr val="000000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ЛК – это гибкая настройка схем оплаты, учитывающая потребности клиента и особенности его работы: возможность добавить таможенных представителей и операторов, настроить лимиты, создать распоряжения на </a:t>
            </a:r>
            <a:r>
              <a:rPr lang="ru-RU" sz="1600" dirty="0" err="1">
                <a:solidFill>
                  <a:srgbClr val="000000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автооплату</a:t>
            </a:r>
            <a:r>
              <a:rPr lang="ru-RU" sz="1600" dirty="0">
                <a:solidFill>
                  <a:srgbClr val="000000"/>
                </a:solidFill>
                <a:latin typeface="Ubuntu Condensed" panose="020B0506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распределить потоки по договорам комиссий/видам деятельности. Один ЛК для пользователя с возможностью совмещения нескольких ролей и организаций. Удобно для таможенных представителей!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478277FA-AB2D-43C2-9584-8EAEB4E62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60" y="3478311"/>
            <a:ext cx="2169835" cy="21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33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5249</TotalTime>
  <Words>1443</Words>
  <Application>Microsoft Office PowerPoint</Application>
  <PresentationFormat>Широкоэкранный</PresentationFormat>
  <Paragraphs>316</Paragraphs>
  <Slides>16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Ubuntu Condensed</vt:lpstr>
      <vt:lpstr>Wingdings</vt:lpstr>
      <vt:lpstr>Тема Office</vt:lpstr>
      <vt:lpstr>Слайд think-cell</vt:lpstr>
      <vt:lpstr>Клиентский путь Личный кабинет, возможности, кастомизация</vt:lpstr>
      <vt:lpstr>ТАМОЖЕННАЯ КАРТА МИР – ИННОВАЦИОННЫЙ ПОДХОД  К ТАМОЖЕННЫМ ПЛАТЕЖАМ</vt:lpstr>
      <vt:lpstr>ПРЕИМУЩЕСТВА ТАМОЖЕННОЙ КАРТЫ «МИР»</vt:lpstr>
      <vt:lpstr>ПРЕИМУЩЕСТВА ОПЛАТЫ С ПОМОЩЬЮ ТКМ ДЛЯ ИМПОРТЕРОВ</vt:lpstr>
      <vt:lpstr>Презентация PowerPoint</vt:lpstr>
      <vt:lpstr>СПОСОБЫ ОПЛАТЫ ТАМОЖЕННЫХ ПЛАТЕЖЕЙ С ИСПОЛЬЗОВАНИЕМ СЕРВИСА</vt:lpstr>
      <vt:lpstr>ВОЗМОЖНОСТИ ЛИЧНОГО КАБИНЕТА</vt:lpstr>
      <vt:lpstr>ПОЛЬЗОВАТЕЛЬ И РОЛИ В ЛИЧНОМ КАБИНЕТЕ «КП РИТЕЙЛ»</vt:lpstr>
      <vt:lpstr>РЕКОМЕНДУЕМЫЕ ВАРИАНТЫ ВЫПУСКА ТКМ</vt:lpstr>
      <vt:lpstr>1. БАЗОВАЯ МОДЕЛЬ</vt:lpstr>
      <vt:lpstr>2. ПРИ НАЛИЧИИ РАЗЛИЧНЫХ ТИПОВ ДЕЯТЕЛЬНОСТИ</vt:lpstr>
      <vt:lpstr>3. ПРИ РАЗДЕЛЕНИИ ТИПОВ ДЕЯТЕЛЬНОСТИ И ШИРОКОМ ИСПОЛЬЗОВАНИИ УСЛУГ БРОКЕРОВ</vt:lpstr>
      <vt:lpstr>4. ПРИ ОДНОТИПНЫХ ОПЕРАЦИЯХ</vt:lpstr>
      <vt:lpstr>5. ШИРОКАЯ НОМЕНКЛАТУРА</vt:lpstr>
      <vt:lpstr>6. СХЕМА РАБОТЫ ДЛЯ ТАМОЖЕННОГО ПРЕДСТАВИТЕЛЯ</vt:lpstr>
      <vt:lpstr>ДЕМОНСТРАЦИЯ РАБОТЫ ЛК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Масловская Елена</dc:creator>
  <cp:lastModifiedBy>Шуб Юлия</cp:lastModifiedBy>
  <cp:revision>143</cp:revision>
  <cp:lastPrinted>2023-08-24T10:23:25Z</cp:lastPrinted>
  <dcterms:created xsi:type="dcterms:W3CDTF">2023-08-17T11:11:31Z</dcterms:created>
  <dcterms:modified xsi:type="dcterms:W3CDTF">2024-09-27T11:16:58Z</dcterms:modified>
</cp:coreProperties>
</file>